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5" r:id="rId2"/>
    <p:sldId id="256" r:id="rId3"/>
    <p:sldId id="257" r:id="rId4"/>
    <p:sldId id="258" r:id="rId5"/>
    <p:sldId id="259" r:id="rId6"/>
    <p:sldId id="260" r:id="rId7"/>
    <p:sldId id="261" r:id="rId8"/>
    <p:sldId id="269" r:id="rId9"/>
    <p:sldId id="262" r:id="rId10"/>
    <p:sldId id="263" r:id="rId11"/>
    <p:sldId id="264" r:id="rId12"/>
    <p:sldId id="265" r:id="rId13"/>
    <p:sldId id="266" r:id="rId14"/>
    <p:sldId id="267" r:id="rId15"/>
    <p:sldId id="270" r:id="rId16"/>
    <p:sldId id="271" r:id="rId17"/>
    <p:sldId id="272" r:id="rId18"/>
    <p:sldId id="273" r:id="rId19"/>
    <p:sldId id="274" r:id="rId20"/>
    <p:sldId id="276" r:id="rId21"/>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37"/>
  </p:normalViewPr>
  <p:slideViewPr>
    <p:cSldViewPr snapToGrid="0" snapToObjects="1">
      <p:cViewPr varScale="1">
        <p:scale>
          <a:sx n="63" d="100"/>
          <a:sy n="63" d="100"/>
        </p:scale>
        <p:origin x="772"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iagrams/_rels/data7.xml.rels><?xml version="1.0" encoding="UTF-8" standalone="yes"?>
<Relationships xmlns="http://schemas.openxmlformats.org/package/2006/relationships"><Relationship Id="rId1" Type="http://schemas.openxmlformats.org/officeDocument/2006/relationships/hyperlink" Target="http://www.alliance4investinginchildren.eu/"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www.alliance4investinginchildren.eu/"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FF1A0E-630A-4540-968D-0AF76505E11E}"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BFDC7F8F-6D2F-4193-9321-4741348850D8}">
      <dgm:prSet/>
      <dgm:spPr/>
      <dgm:t>
        <a:bodyPr/>
        <a:lstStyle/>
        <a:p>
          <a:r>
            <a:rPr lang="en-US"/>
            <a:t>It builds on the previous communication: Towards an EU Strategy on the Rights of the Child in 2006 </a:t>
          </a:r>
        </a:p>
      </dgm:t>
    </dgm:pt>
    <dgm:pt modelId="{357B913E-6C5A-4BF7-ACD3-014BAC9E9B06}" type="parTrans" cxnId="{7DB02A26-13E9-48CE-A2EA-A4A9BBD35F7E}">
      <dgm:prSet/>
      <dgm:spPr/>
      <dgm:t>
        <a:bodyPr/>
        <a:lstStyle/>
        <a:p>
          <a:endParaRPr lang="en-US"/>
        </a:p>
      </dgm:t>
    </dgm:pt>
    <dgm:pt modelId="{635782AF-DC7F-4641-87D1-328A83564356}" type="sibTrans" cxnId="{7DB02A26-13E9-48CE-A2EA-A4A9BBD35F7E}">
      <dgm:prSet/>
      <dgm:spPr/>
      <dgm:t>
        <a:bodyPr/>
        <a:lstStyle/>
        <a:p>
          <a:endParaRPr lang="en-US"/>
        </a:p>
      </dgm:t>
    </dgm:pt>
    <dgm:pt modelId="{D573A489-3E86-41CC-9F15-3BABFF1BFFD1}">
      <dgm:prSet/>
      <dgm:spPr/>
      <dgm:t>
        <a:bodyPr/>
        <a:lstStyle/>
        <a:p>
          <a:r>
            <a:rPr lang="en-US"/>
            <a:t>It also refers and links to the UN CRC Optional Protocols, the UNCRPD, UN Sustainable Development Goals and the Council of Europe Strategy for the Rights of the Child (2016-2021)</a:t>
          </a:r>
        </a:p>
      </dgm:t>
    </dgm:pt>
    <dgm:pt modelId="{49466408-79AD-4CF5-9055-D2D69B1DC7BB}" type="parTrans" cxnId="{04C7FF5E-60AE-43FF-A576-B9891C6C935D}">
      <dgm:prSet/>
      <dgm:spPr/>
      <dgm:t>
        <a:bodyPr/>
        <a:lstStyle/>
        <a:p>
          <a:endParaRPr lang="en-US"/>
        </a:p>
      </dgm:t>
    </dgm:pt>
    <dgm:pt modelId="{FD7E4C33-F71D-4D54-8D48-2EC2F398AF88}" type="sibTrans" cxnId="{04C7FF5E-60AE-43FF-A576-B9891C6C935D}">
      <dgm:prSet/>
      <dgm:spPr/>
      <dgm:t>
        <a:bodyPr/>
        <a:lstStyle/>
        <a:p>
          <a:endParaRPr lang="en-US"/>
        </a:p>
      </dgm:t>
    </dgm:pt>
    <dgm:pt modelId="{576627C9-89D5-44A3-807B-33C1A9CB9BD1}">
      <dgm:prSet/>
      <dgm:spPr/>
      <dgm:t>
        <a:bodyPr/>
        <a:lstStyle/>
        <a:p>
          <a:r>
            <a:rPr lang="en-US"/>
            <a:t>During the preparation besides the several consultations with experts, NGOs, over 10 000 children have participated in the reparation of the Strategy, shared their views and suggestions. </a:t>
          </a:r>
        </a:p>
      </dgm:t>
    </dgm:pt>
    <dgm:pt modelId="{43CD31CC-CCA6-4178-B0FF-133666480F9E}" type="parTrans" cxnId="{4B2CE7A8-E719-4EAA-91C8-8D7D6BEACE95}">
      <dgm:prSet/>
      <dgm:spPr/>
      <dgm:t>
        <a:bodyPr/>
        <a:lstStyle/>
        <a:p>
          <a:endParaRPr lang="en-US"/>
        </a:p>
      </dgm:t>
    </dgm:pt>
    <dgm:pt modelId="{880D63BE-F204-4F39-8FB7-D87C295FD744}" type="sibTrans" cxnId="{4B2CE7A8-E719-4EAA-91C8-8D7D6BEACE95}">
      <dgm:prSet/>
      <dgm:spPr/>
      <dgm:t>
        <a:bodyPr/>
        <a:lstStyle/>
        <a:p>
          <a:endParaRPr lang="en-US"/>
        </a:p>
      </dgm:t>
    </dgm:pt>
    <dgm:pt modelId="{AC633D03-9B27-48EE-9A14-0A5A2621E03B}">
      <dgm:prSet/>
      <dgm:spPr/>
      <dgm:t>
        <a:bodyPr/>
        <a:lstStyle/>
        <a:p>
          <a:r>
            <a:rPr lang="en-US"/>
            <a:t>Six thematic areas are covered, each of them defined as a priority for EU action in the coming years:</a:t>
          </a:r>
        </a:p>
      </dgm:t>
    </dgm:pt>
    <dgm:pt modelId="{6BB53B2C-44CF-4267-A323-CB1794884E97}" type="parTrans" cxnId="{C1EB1515-09A2-44A2-9075-EAD274DEA9B2}">
      <dgm:prSet/>
      <dgm:spPr/>
      <dgm:t>
        <a:bodyPr/>
        <a:lstStyle/>
        <a:p>
          <a:endParaRPr lang="en-US"/>
        </a:p>
      </dgm:t>
    </dgm:pt>
    <dgm:pt modelId="{EEB8AAAC-2CFE-488D-8F15-A9B8670C6476}" type="sibTrans" cxnId="{C1EB1515-09A2-44A2-9075-EAD274DEA9B2}">
      <dgm:prSet/>
      <dgm:spPr/>
      <dgm:t>
        <a:bodyPr/>
        <a:lstStyle/>
        <a:p>
          <a:endParaRPr lang="en-US"/>
        </a:p>
      </dgm:t>
    </dgm:pt>
    <dgm:pt modelId="{4260735F-99AF-774D-BAB9-8A172C44DF6B}" type="pres">
      <dgm:prSet presAssocID="{E5FF1A0E-630A-4540-968D-0AF76505E11E}" presName="Name0" presStyleCnt="0">
        <dgm:presLayoutVars>
          <dgm:dir/>
          <dgm:resizeHandles val="exact"/>
        </dgm:presLayoutVars>
      </dgm:prSet>
      <dgm:spPr/>
    </dgm:pt>
    <dgm:pt modelId="{9A789EF9-B26A-E848-BCC7-CD5FB49AD13A}" type="pres">
      <dgm:prSet presAssocID="{BFDC7F8F-6D2F-4193-9321-4741348850D8}" presName="node" presStyleLbl="node1" presStyleIdx="0" presStyleCnt="4">
        <dgm:presLayoutVars>
          <dgm:bulletEnabled val="1"/>
        </dgm:presLayoutVars>
      </dgm:prSet>
      <dgm:spPr/>
    </dgm:pt>
    <dgm:pt modelId="{59D536A9-DC4B-9F46-9C64-4790B1167DE3}" type="pres">
      <dgm:prSet presAssocID="{635782AF-DC7F-4641-87D1-328A83564356}" presName="sibTrans" presStyleLbl="sibTrans1D1" presStyleIdx="0" presStyleCnt="3"/>
      <dgm:spPr/>
    </dgm:pt>
    <dgm:pt modelId="{17DB3962-D00F-CD43-8358-ACB228B4D52F}" type="pres">
      <dgm:prSet presAssocID="{635782AF-DC7F-4641-87D1-328A83564356}" presName="connectorText" presStyleLbl="sibTrans1D1" presStyleIdx="0" presStyleCnt="3"/>
      <dgm:spPr/>
    </dgm:pt>
    <dgm:pt modelId="{BBDBB308-7276-E142-8664-4EF147AFAB89}" type="pres">
      <dgm:prSet presAssocID="{D573A489-3E86-41CC-9F15-3BABFF1BFFD1}" presName="node" presStyleLbl="node1" presStyleIdx="1" presStyleCnt="4">
        <dgm:presLayoutVars>
          <dgm:bulletEnabled val="1"/>
        </dgm:presLayoutVars>
      </dgm:prSet>
      <dgm:spPr/>
    </dgm:pt>
    <dgm:pt modelId="{0055A1AC-1420-DD42-8395-5552C82DC2E5}" type="pres">
      <dgm:prSet presAssocID="{FD7E4C33-F71D-4D54-8D48-2EC2F398AF88}" presName="sibTrans" presStyleLbl="sibTrans1D1" presStyleIdx="1" presStyleCnt="3"/>
      <dgm:spPr/>
    </dgm:pt>
    <dgm:pt modelId="{503BC9B7-23C3-B949-87B8-7DCBB2C5D927}" type="pres">
      <dgm:prSet presAssocID="{FD7E4C33-F71D-4D54-8D48-2EC2F398AF88}" presName="connectorText" presStyleLbl="sibTrans1D1" presStyleIdx="1" presStyleCnt="3"/>
      <dgm:spPr/>
    </dgm:pt>
    <dgm:pt modelId="{FF4F2071-CF6D-EE4C-8D11-28E795F2B895}" type="pres">
      <dgm:prSet presAssocID="{576627C9-89D5-44A3-807B-33C1A9CB9BD1}" presName="node" presStyleLbl="node1" presStyleIdx="2" presStyleCnt="4">
        <dgm:presLayoutVars>
          <dgm:bulletEnabled val="1"/>
        </dgm:presLayoutVars>
      </dgm:prSet>
      <dgm:spPr/>
    </dgm:pt>
    <dgm:pt modelId="{A5715B96-A5C8-AF4A-AEA3-360812E25CE7}" type="pres">
      <dgm:prSet presAssocID="{880D63BE-F204-4F39-8FB7-D87C295FD744}" presName="sibTrans" presStyleLbl="sibTrans1D1" presStyleIdx="2" presStyleCnt="3"/>
      <dgm:spPr/>
    </dgm:pt>
    <dgm:pt modelId="{6CB36594-29C8-7347-AB0C-AA23612B136C}" type="pres">
      <dgm:prSet presAssocID="{880D63BE-F204-4F39-8FB7-D87C295FD744}" presName="connectorText" presStyleLbl="sibTrans1D1" presStyleIdx="2" presStyleCnt="3"/>
      <dgm:spPr/>
    </dgm:pt>
    <dgm:pt modelId="{85BFF01E-8841-0A41-9874-0F99A879A2C9}" type="pres">
      <dgm:prSet presAssocID="{AC633D03-9B27-48EE-9A14-0A5A2621E03B}" presName="node" presStyleLbl="node1" presStyleIdx="3" presStyleCnt="4">
        <dgm:presLayoutVars>
          <dgm:bulletEnabled val="1"/>
        </dgm:presLayoutVars>
      </dgm:prSet>
      <dgm:spPr/>
    </dgm:pt>
  </dgm:ptLst>
  <dgm:cxnLst>
    <dgm:cxn modelId="{C1EB1515-09A2-44A2-9075-EAD274DEA9B2}" srcId="{E5FF1A0E-630A-4540-968D-0AF76505E11E}" destId="{AC633D03-9B27-48EE-9A14-0A5A2621E03B}" srcOrd="3" destOrd="0" parTransId="{6BB53B2C-44CF-4267-A323-CB1794884E97}" sibTransId="{EEB8AAAC-2CFE-488D-8F15-A9B8670C6476}"/>
    <dgm:cxn modelId="{B1808717-6B1A-0B40-92E8-71E3E99BF50E}" type="presOf" srcId="{AC633D03-9B27-48EE-9A14-0A5A2621E03B}" destId="{85BFF01E-8841-0A41-9874-0F99A879A2C9}" srcOrd="0" destOrd="0" presId="urn:microsoft.com/office/officeart/2016/7/layout/RepeatingBendingProcessNew"/>
    <dgm:cxn modelId="{7DB02A26-13E9-48CE-A2EA-A4A9BBD35F7E}" srcId="{E5FF1A0E-630A-4540-968D-0AF76505E11E}" destId="{BFDC7F8F-6D2F-4193-9321-4741348850D8}" srcOrd="0" destOrd="0" parTransId="{357B913E-6C5A-4BF7-ACD3-014BAC9E9B06}" sibTransId="{635782AF-DC7F-4641-87D1-328A83564356}"/>
    <dgm:cxn modelId="{D2E0D12A-931A-9141-9779-107D61F09B2B}" type="presOf" srcId="{880D63BE-F204-4F39-8FB7-D87C295FD744}" destId="{A5715B96-A5C8-AF4A-AEA3-360812E25CE7}" srcOrd="0" destOrd="0" presId="urn:microsoft.com/office/officeart/2016/7/layout/RepeatingBendingProcessNew"/>
    <dgm:cxn modelId="{04C7FF5E-60AE-43FF-A576-B9891C6C935D}" srcId="{E5FF1A0E-630A-4540-968D-0AF76505E11E}" destId="{D573A489-3E86-41CC-9F15-3BABFF1BFFD1}" srcOrd="1" destOrd="0" parTransId="{49466408-79AD-4CF5-9055-D2D69B1DC7BB}" sibTransId="{FD7E4C33-F71D-4D54-8D48-2EC2F398AF88}"/>
    <dgm:cxn modelId="{2AA44941-B184-194C-9CDE-2679134BB24E}" type="presOf" srcId="{880D63BE-F204-4F39-8FB7-D87C295FD744}" destId="{6CB36594-29C8-7347-AB0C-AA23612B136C}" srcOrd="1" destOrd="0" presId="urn:microsoft.com/office/officeart/2016/7/layout/RepeatingBendingProcessNew"/>
    <dgm:cxn modelId="{D753394C-4EF0-F04D-80B6-9AC10B3DF88C}" type="presOf" srcId="{635782AF-DC7F-4641-87D1-328A83564356}" destId="{17DB3962-D00F-CD43-8358-ACB228B4D52F}" srcOrd="1" destOrd="0" presId="urn:microsoft.com/office/officeart/2016/7/layout/RepeatingBendingProcessNew"/>
    <dgm:cxn modelId="{06D7DD56-7689-A043-B1A3-9032AB8176A8}" type="presOf" srcId="{D573A489-3E86-41CC-9F15-3BABFF1BFFD1}" destId="{BBDBB308-7276-E142-8664-4EF147AFAB89}" srcOrd="0" destOrd="0" presId="urn:microsoft.com/office/officeart/2016/7/layout/RepeatingBendingProcessNew"/>
    <dgm:cxn modelId="{E883D884-29E2-6E45-8DA9-CE113C5C095D}" type="presOf" srcId="{E5FF1A0E-630A-4540-968D-0AF76505E11E}" destId="{4260735F-99AF-774D-BAB9-8A172C44DF6B}" srcOrd="0" destOrd="0" presId="urn:microsoft.com/office/officeart/2016/7/layout/RepeatingBendingProcessNew"/>
    <dgm:cxn modelId="{2190FF86-F9E7-9248-A7D6-0CA74C426F2E}" type="presOf" srcId="{576627C9-89D5-44A3-807B-33C1A9CB9BD1}" destId="{FF4F2071-CF6D-EE4C-8D11-28E795F2B895}" srcOrd="0" destOrd="0" presId="urn:microsoft.com/office/officeart/2016/7/layout/RepeatingBendingProcessNew"/>
    <dgm:cxn modelId="{F095FF9A-EB10-1A4D-A786-4E1B167DA683}" type="presOf" srcId="{635782AF-DC7F-4641-87D1-328A83564356}" destId="{59D536A9-DC4B-9F46-9C64-4790B1167DE3}" srcOrd="0" destOrd="0" presId="urn:microsoft.com/office/officeart/2016/7/layout/RepeatingBendingProcessNew"/>
    <dgm:cxn modelId="{4B2CE7A8-E719-4EAA-91C8-8D7D6BEACE95}" srcId="{E5FF1A0E-630A-4540-968D-0AF76505E11E}" destId="{576627C9-89D5-44A3-807B-33C1A9CB9BD1}" srcOrd="2" destOrd="0" parTransId="{43CD31CC-CCA6-4178-B0FF-133666480F9E}" sibTransId="{880D63BE-F204-4F39-8FB7-D87C295FD744}"/>
    <dgm:cxn modelId="{79494FC8-F329-7149-8938-B8D79E1D8DC8}" type="presOf" srcId="{FD7E4C33-F71D-4D54-8D48-2EC2F398AF88}" destId="{0055A1AC-1420-DD42-8395-5552C82DC2E5}" srcOrd="0" destOrd="0" presId="urn:microsoft.com/office/officeart/2016/7/layout/RepeatingBendingProcessNew"/>
    <dgm:cxn modelId="{D2EDA7E6-53DD-F342-A2BF-187D95FDB432}" type="presOf" srcId="{BFDC7F8F-6D2F-4193-9321-4741348850D8}" destId="{9A789EF9-B26A-E848-BCC7-CD5FB49AD13A}" srcOrd="0" destOrd="0" presId="urn:microsoft.com/office/officeart/2016/7/layout/RepeatingBendingProcessNew"/>
    <dgm:cxn modelId="{A330A9F7-C425-1C44-A293-C0100CB87FC5}" type="presOf" srcId="{FD7E4C33-F71D-4D54-8D48-2EC2F398AF88}" destId="{503BC9B7-23C3-B949-87B8-7DCBB2C5D927}" srcOrd="1" destOrd="0" presId="urn:microsoft.com/office/officeart/2016/7/layout/RepeatingBendingProcessNew"/>
    <dgm:cxn modelId="{FFD96D93-202F-154C-8711-29FBAD5E7EED}" type="presParOf" srcId="{4260735F-99AF-774D-BAB9-8A172C44DF6B}" destId="{9A789EF9-B26A-E848-BCC7-CD5FB49AD13A}" srcOrd="0" destOrd="0" presId="urn:microsoft.com/office/officeart/2016/7/layout/RepeatingBendingProcessNew"/>
    <dgm:cxn modelId="{7702D893-2F81-9F4C-ADCA-2A5367EF6D58}" type="presParOf" srcId="{4260735F-99AF-774D-BAB9-8A172C44DF6B}" destId="{59D536A9-DC4B-9F46-9C64-4790B1167DE3}" srcOrd="1" destOrd="0" presId="urn:microsoft.com/office/officeart/2016/7/layout/RepeatingBendingProcessNew"/>
    <dgm:cxn modelId="{4C34B2F7-7DDA-5F46-9D8C-D9796AE8EA61}" type="presParOf" srcId="{59D536A9-DC4B-9F46-9C64-4790B1167DE3}" destId="{17DB3962-D00F-CD43-8358-ACB228B4D52F}" srcOrd="0" destOrd="0" presId="urn:microsoft.com/office/officeart/2016/7/layout/RepeatingBendingProcessNew"/>
    <dgm:cxn modelId="{2FC34A3C-D280-F246-8675-E4AE522080CF}" type="presParOf" srcId="{4260735F-99AF-774D-BAB9-8A172C44DF6B}" destId="{BBDBB308-7276-E142-8664-4EF147AFAB89}" srcOrd="2" destOrd="0" presId="urn:microsoft.com/office/officeart/2016/7/layout/RepeatingBendingProcessNew"/>
    <dgm:cxn modelId="{2B270322-23E0-EA40-9445-2BC85A4CF3A1}" type="presParOf" srcId="{4260735F-99AF-774D-BAB9-8A172C44DF6B}" destId="{0055A1AC-1420-DD42-8395-5552C82DC2E5}" srcOrd="3" destOrd="0" presId="urn:microsoft.com/office/officeart/2016/7/layout/RepeatingBendingProcessNew"/>
    <dgm:cxn modelId="{82EFD004-C459-2741-B673-B401EF31D355}" type="presParOf" srcId="{0055A1AC-1420-DD42-8395-5552C82DC2E5}" destId="{503BC9B7-23C3-B949-87B8-7DCBB2C5D927}" srcOrd="0" destOrd="0" presId="urn:microsoft.com/office/officeart/2016/7/layout/RepeatingBendingProcessNew"/>
    <dgm:cxn modelId="{98F418CA-9808-874C-8AD2-5EFDF5E563F2}" type="presParOf" srcId="{4260735F-99AF-774D-BAB9-8A172C44DF6B}" destId="{FF4F2071-CF6D-EE4C-8D11-28E795F2B895}" srcOrd="4" destOrd="0" presId="urn:microsoft.com/office/officeart/2016/7/layout/RepeatingBendingProcessNew"/>
    <dgm:cxn modelId="{4D93FE47-CC51-5144-96DE-BE8A11ED077D}" type="presParOf" srcId="{4260735F-99AF-774D-BAB9-8A172C44DF6B}" destId="{A5715B96-A5C8-AF4A-AEA3-360812E25CE7}" srcOrd="5" destOrd="0" presId="urn:microsoft.com/office/officeart/2016/7/layout/RepeatingBendingProcessNew"/>
    <dgm:cxn modelId="{EEBEF9B8-1EAD-3B42-904D-4F72B7163F34}" type="presParOf" srcId="{A5715B96-A5C8-AF4A-AEA3-360812E25CE7}" destId="{6CB36594-29C8-7347-AB0C-AA23612B136C}" srcOrd="0" destOrd="0" presId="urn:microsoft.com/office/officeart/2016/7/layout/RepeatingBendingProcessNew"/>
    <dgm:cxn modelId="{5842C97F-3B61-274F-8996-7650710ACCD3}" type="presParOf" srcId="{4260735F-99AF-774D-BAB9-8A172C44DF6B}" destId="{85BFF01E-8841-0A41-9874-0F99A879A2C9}"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1C530C-6E83-44E8-9CC1-3EB8AC82CEB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F86B2DF-99FF-495E-8FAA-5063CE9B4920}">
      <dgm:prSet/>
      <dgm:spPr/>
      <dgm:t>
        <a:bodyPr/>
        <a:lstStyle/>
        <a:p>
          <a:r>
            <a:rPr lang="en-US"/>
            <a:t>Participation in political and democratic life: An EU that empowers children to be active citizens and members of democratic societies</a:t>
          </a:r>
        </a:p>
      </dgm:t>
    </dgm:pt>
    <dgm:pt modelId="{E82AFF2A-6F8E-43DC-86C1-2E35D82E2F4F}" type="parTrans" cxnId="{50415C02-A203-42EE-B20B-B20950F3EC67}">
      <dgm:prSet/>
      <dgm:spPr/>
      <dgm:t>
        <a:bodyPr/>
        <a:lstStyle/>
        <a:p>
          <a:endParaRPr lang="en-US"/>
        </a:p>
      </dgm:t>
    </dgm:pt>
    <dgm:pt modelId="{C53E31CA-ADAA-4379-918A-3A7B93F2D34C}" type="sibTrans" cxnId="{50415C02-A203-42EE-B20B-B20950F3EC67}">
      <dgm:prSet/>
      <dgm:spPr/>
      <dgm:t>
        <a:bodyPr/>
        <a:lstStyle/>
        <a:p>
          <a:endParaRPr lang="en-US"/>
        </a:p>
      </dgm:t>
    </dgm:pt>
    <dgm:pt modelId="{D7B50764-0B56-426A-BDCC-B358496582BA}">
      <dgm:prSet/>
      <dgm:spPr/>
      <dgm:t>
        <a:bodyPr/>
        <a:lstStyle/>
        <a:p>
          <a:r>
            <a:rPr lang="en-US"/>
            <a:t>Socio-economic inclusion, health and education: An EU that fights child poverty, promotes inclusive and child friendly societies, health and education systems</a:t>
          </a:r>
        </a:p>
      </dgm:t>
    </dgm:pt>
    <dgm:pt modelId="{0A83AF95-8CE0-4F8E-98C9-AC56E59514C7}" type="parTrans" cxnId="{C559B801-1D1F-406C-AC04-CA06A2700364}">
      <dgm:prSet/>
      <dgm:spPr/>
      <dgm:t>
        <a:bodyPr/>
        <a:lstStyle/>
        <a:p>
          <a:endParaRPr lang="en-US"/>
        </a:p>
      </dgm:t>
    </dgm:pt>
    <dgm:pt modelId="{D27E7156-502F-42A2-941F-4F5820E7BF31}" type="sibTrans" cxnId="{C559B801-1D1F-406C-AC04-CA06A2700364}">
      <dgm:prSet/>
      <dgm:spPr/>
      <dgm:t>
        <a:bodyPr/>
        <a:lstStyle/>
        <a:p>
          <a:endParaRPr lang="en-US"/>
        </a:p>
      </dgm:t>
    </dgm:pt>
    <dgm:pt modelId="{A3BACE03-FB56-4CD4-B4D6-799179AC7D0A}">
      <dgm:prSet/>
      <dgm:spPr/>
      <dgm:t>
        <a:bodyPr/>
        <a:lstStyle/>
        <a:p>
          <a:r>
            <a:rPr lang="en-US"/>
            <a:t>Combating violence against children and ensuring child protection: an EU that helps children grow free from violence</a:t>
          </a:r>
        </a:p>
      </dgm:t>
    </dgm:pt>
    <dgm:pt modelId="{0A0072F0-62D4-4D08-BAD5-CB64CA8DA92F}" type="parTrans" cxnId="{8C603C7C-9561-401A-A858-8AE2565EFF0E}">
      <dgm:prSet/>
      <dgm:spPr/>
      <dgm:t>
        <a:bodyPr/>
        <a:lstStyle/>
        <a:p>
          <a:endParaRPr lang="en-US"/>
        </a:p>
      </dgm:t>
    </dgm:pt>
    <dgm:pt modelId="{07B93DED-71F8-4F86-9C09-9FB95907D1A5}" type="sibTrans" cxnId="{8C603C7C-9561-401A-A858-8AE2565EFF0E}">
      <dgm:prSet/>
      <dgm:spPr/>
      <dgm:t>
        <a:bodyPr/>
        <a:lstStyle/>
        <a:p>
          <a:endParaRPr lang="en-US"/>
        </a:p>
      </dgm:t>
    </dgm:pt>
    <dgm:pt modelId="{35C85F41-9B7D-4254-BD5F-91E6334FA1F8}">
      <dgm:prSet/>
      <dgm:spPr/>
      <dgm:t>
        <a:bodyPr/>
        <a:lstStyle/>
        <a:p>
          <a:r>
            <a:rPr lang="en-US"/>
            <a:t>Child Friendly Justice: An EU where the justice system upholds the rights and needs of children</a:t>
          </a:r>
        </a:p>
      </dgm:t>
    </dgm:pt>
    <dgm:pt modelId="{1B8F7A37-AB69-4E26-ACED-9EF7DF539FDD}" type="parTrans" cxnId="{0F82AA52-80FF-4870-B97D-F8E5B8E8D40E}">
      <dgm:prSet/>
      <dgm:spPr/>
      <dgm:t>
        <a:bodyPr/>
        <a:lstStyle/>
        <a:p>
          <a:endParaRPr lang="en-US"/>
        </a:p>
      </dgm:t>
    </dgm:pt>
    <dgm:pt modelId="{710F5709-D2F9-4336-9BF9-8046A0869D62}" type="sibTrans" cxnId="{0F82AA52-80FF-4870-B97D-F8E5B8E8D40E}">
      <dgm:prSet/>
      <dgm:spPr/>
      <dgm:t>
        <a:bodyPr/>
        <a:lstStyle/>
        <a:p>
          <a:endParaRPr lang="en-US"/>
        </a:p>
      </dgm:t>
    </dgm:pt>
    <dgm:pt modelId="{2A9A79A7-BC7C-4E93-BBFD-F29BE516C579}">
      <dgm:prSet/>
      <dgm:spPr/>
      <dgm:t>
        <a:bodyPr/>
        <a:lstStyle/>
        <a:p>
          <a:r>
            <a:rPr lang="en-US"/>
            <a:t>Digital and information society: An EU where children can safely navigate the digital environment, and harness its opportunities</a:t>
          </a:r>
        </a:p>
      </dgm:t>
    </dgm:pt>
    <dgm:pt modelId="{89B19382-05B6-4407-B9B5-92F3742A5628}" type="parTrans" cxnId="{CB9C9904-C49C-414C-965E-B3B76AD76581}">
      <dgm:prSet/>
      <dgm:spPr/>
      <dgm:t>
        <a:bodyPr/>
        <a:lstStyle/>
        <a:p>
          <a:endParaRPr lang="en-US"/>
        </a:p>
      </dgm:t>
    </dgm:pt>
    <dgm:pt modelId="{2E3FE0FE-596A-4660-BC72-CE479766791E}" type="sibTrans" cxnId="{CB9C9904-C49C-414C-965E-B3B76AD76581}">
      <dgm:prSet/>
      <dgm:spPr/>
      <dgm:t>
        <a:bodyPr/>
        <a:lstStyle/>
        <a:p>
          <a:endParaRPr lang="en-US"/>
        </a:p>
      </dgm:t>
    </dgm:pt>
    <dgm:pt modelId="{F8B4333D-10F0-4187-9F27-AD8A1E029592}">
      <dgm:prSet/>
      <dgm:spPr/>
      <dgm:t>
        <a:bodyPr/>
        <a:lstStyle/>
        <a:p>
          <a:r>
            <a:rPr lang="en-US"/>
            <a:t>The Global Dimension: An EU that supports, protects and empowers children globally, including during crisis and conflict</a:t>
          </a:r>
        </a:p>
      </dgm:t>
    </dgm:pt>
    <dgm:pt modelId="{D07BF144-85F0-4D17-92F9-9DF08867A03B}" type="parTrans" cxnId="{3EBB68CE-3668-4047-A229-C4C22D1C8810}">
      <dgm:prSet/>
      <dgm:spPr/>
      <dgm:t>
        <a:bodyPr/>
        <a:lstStyle/>
        <a:p>
          <a:endParaRPr lang="en-US"/>
        </a:p>
      </dgm:t>
    </dgm:pt>
    <dgm:pt modelId="{00064886-DDE3-4B99-9143-159ACA7B70D4}" type="sibTrans" cxnId="{3EBB68CE-3668-4047-A229-C4C22D1C8810}">
      <dgm:prSet/>
      <dgm:spPr/>
      <dgm:t>
        <a:bodyPr/>
        <a:lstStyle/>
        <a:p>
          <a:endParaRPr lang="en-US"/>
        </a:p>
      </dgm:t>
    </dgm:pt>
    <dgm:pt modelId="{12BF2E28-51F7-7C41-B25C-2ECB4ED57476}" type="pres">
      <dgm:prSet presAssocID="{6C1C530C-6E83-44E8-9CC1-3EB8AC82CEBE}" presName="linear" presStyleCnt="0">
        <dgm:presLayoutVars>
          <dgm:animLvl val="lvl"/>
          <dgm:resizeHandles val="exact"/>
        </dgm:presLayoutVars>
      </dgm:prSet>
      <dgm:spPr/>
    </dgm:pt>
    <dgm:pt modelId="{785A2A8B-3E65-7A44-8AB7-3BA756F037C1}" type="pres">
      <dgm:prSet presAssocID="{BF86B2DF-99FF-495E-8FAA-5063CE9B4920}" presName="parentText" presStyleLbl="node1" presStyleIdx="0" presStyleCnt="6">
        <dgm:presLayoutVars>
          <dgm:chMax val="0"/>
          <dgm:bulletEnabled val="1"/>
        </dgm:presLayoutVars>
      </dgm:prSet>
      <dgm:spPr/>
    </dgm:pt>
    <dgm:pt modelId="{690D4F55-D0CB-2B47-A16D-110BE96B6C57}" type="pres">
      <dgm:prSet presAssocID="{C53E31CA-ADAA-4379-918A-3A7B93F2D34C}" presName="spacer" presStyleCnt="0"/>
      <dgm:spPr/>
    </dgm:pt>
    <dgm:pt modelId="{8C6A015C-6D5D-7148-A616-5A1C2796F196}" type="pres">
      <dgm:prSet presAssocID="{D7B50764-0B56-426A-BDCC-B358496582BA}" presName="parentText" presStyleLbl="node1" presStyleIdx="1" presStyleCnt="6">
        <dgm:presLayoutVars>
          <dgm:chMax val="0"/>
          <dgm:bulletEnabled val="1"/>
        </dgm:presLayoutVars>
      </dgm:prSet>
      <dgm:spPr/>
    </dgm:pt>
    <dgm:pt modelId="{5BB5B9D7-C592-5B40-A8B9-F64A66081DFA}" type="pres">
      <dgm:prSet presAssocID="{D27E7156-502F-42A2-941F-4F5820E7BF31}" presName="spacer" presStyleCnt="0"/>
      <dgm:spPr/>
    </dgm:pt>
    <dgm:pt modelId="{8D6FFFEC-9A57-004F-8BD4-BD1F411B24D8}" type="pres">
      <dgm:prSet presAssocID="{A3BACE03-FB56-4CD4-B4D6-799179AC7D0A}" presName="parentText" presStyleLbl="node1" presStyleIdx="2" presStyleCnt="6">
        <dgm:presLayoutVars>
          <dgm:chMax val="0"/>
          <dgm:bulletEnabled val="1"/>
        </dgm:presLayoutVars>
      </dgm:prSet>
      <dgm:spPr/>
    </dgm:pt>
    <dgm:pt modelId="{8EDC2BFA-60CC-8C46-94FF-1E0FCDBD4D4B}" type="pres">
      <dgm:prSet presAssocID="{07B93DED-71F8-4F86-9C09-9FB95907D1A5}" presName="spacer" presStyleCnt="0"/>
      <dgm:spPr/>
    </dgm:pt>
    <dgm:pt modelId="{21417F06-95A5-7A49-8E61-C1494037137A}" type="pres">
      <dgm:prSet presAssocID="{35C85F41-9B7D-4254-BD5F-91E6334FA1F8}" presName="parentText" presStyleLbl="node1" presStyleIdx="3" presStyleCnt="6">
        <dgm:presLayoutVars>
          <dgm:chMax val="0"/>
          <dgm:bulletEnabled val="1"/>
        </dgm:presLayoutVars>
      </dgm:prSet>
      <dgm:spPr/>
    </dgm:pt>
    <dgm:pt modelId="{DB09261D-7720-9F4A-B695-FF5383EC33E4}" type="pres">
      <dgm:prSet presAssocID="{710F5709-D2F9-4336-9BF9-8046A0869D62}" presName="spacer" presStyleCnt="0"/>
      <dgm:spPr/>
    </dgm:pt>
    <dgm:pt modelId="{718E19E6-C3E7-5D41-8D29-E23135786046}" type="pres">
      <dgm:prSet presAssocID="{2A9A79A7-BC7C-4E93-BBFD-F29BE516C579}" presName="parentText" presStyleLbl="node1" presStyleIdx="4" presStyleCnt="6">
        <dgm:presLayoutVars>
          <dgm:chMax val="0"/>
          <dgm:bulletEnabled val="1"/>
        </dgm:presLayoutVars>
      </dgm:prSet>
      <dgm:spPr/>
    </dgm:pt>
    <dgm:pt modelId="{96135CBC-E30B-3242-A40C-DDD9EF0421D9}" type="pres">
      <dgm:prSet presAssocID="{2E3FE0FE-596A-4660-BC72-CE479766791E}" presName="spacer" presStyleCnt="0"/>
      <dgm:spPr/>
    </dgm:pt>
    <dgm:pt modelId="{AED3159C-36F7-A047-AEEE-F9A26031021B}" type="pres">
      <dgm:prSet presAssocID="{F8B4333D-10F0-4187-9F27-AD8A1E029592}" presName="parentText" presStyleLbl="node1" presStyleIdx="5" presStyleCnt="6">
        <dgm:presLayoutVars>
          <dgm:chMax val="0"/>
          <dgm:bulletEnabled val="1"/>
        </dgm:presLayoutVars>
      </dgm:prSet>
      <dgm:spPr/>
    </dgm:pt>
  </dgm:ptLst>
  <dgm:cxnLst>
    <dgm:cxn modelId="{C559B801-1D1F-406C-AC04-CA06A2700364}" srcId="{6C1C530C-6E83-44E8-9CC1-3EB8AC82CEBE}" destId="{D7B50764-0B56-426A-BDCC-B358496582BA}" srcOrd="1" destOrd="0" parTransId="{0A83AF95-8CE0-4F8E-98C9-AC56E59514C7}" sibTransId="{D27E7156-502F-42A2-941F-4F5820E7BF31}"/>
    <dgm:cxn modelId="{50415C02-A203-42EE-B20B-B20950F3EC67}" srcId="{6C1C530C-6E83-44E8-9CC1-3EB8AC82CEBE}" destId="{BF86B2DF-99FF-495E-8FAA-5063CE9B4920}" srcOrd="0" destOrd="0" parTransId="{E82AFF2A-6F8E-43DC-86C1-2E35D82E2F4F}" sibTransId="{C53E31CA-ADAA-4379-918A-3A7B93F2D34C}"/>
    <dgm:cxn modelId="{CB9C9904-C49C-414C-965E-B3B76AD76581}" srcId="{6C1C530C-6E83-44E8-9CC1-3EB8AC82CEBE}" destId="{2A9A79A7-BC7C-4E93-BBFD-F29BE516C579}" srcOrd="4" destOrd="0" parTransId="{89B19382-05B6-4407-B9B5-92F3742A5628}" sibTransId="{2E3FE0FE-596A-4660-BC72-CE479766791E}"/>
    <dgm:cxn modelId="{64948D28-C20D-6541-8EBB-B586AE8DFB37}" type="presOf" srcId="{2A9A79A7-BC7C-4E93-BBFD-F29BE516C579}" destId="{718E19E6-C3E7-5D41-8D29-E23135786046}" srcOrd="0" destOrd="0" presId="urn:microsoft.com/office/officeart/2005/8/layout/vList2"/>
    <dgm:cxn modelId="{0133382A-F771-4640-8CA8-EAFB4EEDC8B7}" type="presOf" srcId="{F8B4333D-10F0-4187-9F27-AD8A1E029592}" destId="{AED3159C-36F7-A047-AEEE-F9A26031021B}" srcOrd="0" destOrd="0" presId="urn:microsoft.com/office/officeart/2005/8/layout/vList2"/>
    <dgm:cxn modelId="{9F884B6F-017A-1D4D-B53D-3337D67E645A}" type="presOf" srcId="{35C85F41-9B7D-4254-BD5F-91E6334FA1F8}" destId="{21417F06-95A5-7A49-8E61-C1494037137A}" srcOrd="0" destOrd="0" presId="urn:microsoft.com/office/officeart/2005/8/layout/vList2"/>
    <dgm:cxn modelId="{0F82AA52-80FF-4870-B97D-F8E5B8E8D40E}" srcId="{6C1C530C-6E83-44E8-9CC1-3EB8AC82CEBE}" destId="{35C85F41-9B7D-4254-BD5F-91E6334FA1F8}" srcOrd="3" destOrd="0" parTransId="{1B8F7A37-AB69-4E26-ACED-9EF7DF539FDD}" sibTransId="{710F5709-D2F9-4336-9BF9-8046A0869D62}"/>
    <dgm:cxn modelId="{2920F154-A60B-3646-ABF7-3E745B156471}" type="presOf" srcId="{D7B50764-0B56-426A-BDCC-B358496582BA}" destId="{8C6A015C-6D5D-7148-A616-5A1C2796F196}" srcOrd="0" destOrd="0" presId="urn:microsoft.com/office/officeart/2005/8/layout/vList2"/>
    <dgm:cxn modelId="{8C603C7C-9561-401A-A858-8AE2565EFF0E}" srcId="{6C1C530C-6E83-44E8-9CC1-3EB8AC82CEBE}" destId="{A3BACE03-FB56-4CD4-B4D6-799179AC7D0A}" srcOrd="2" destOrd="0" parTransId="{0A0072F0-62D4-4D08-BAD5-CB64CA8DA92F}" sibTransId="{07B93DED-71F8-4F86-9C09-9FB95907D1A5}"/>
    <dgm:cxn modelId="{819374B9-C19F-3449-8D9F-C417DCFAFCC2}" type="presOf" srcId="{6C1C530C-6E83-44E8-9CC1-3EB8AC82CEBE}" destId="{12BF2E28-51F7-7C41-B25C-2ECB4ED57476}" srcOrd="0" destOrd="0" presId="urn:microsoft.com/office/officeart/2005/8/layout/vList2"/>
    <dgm:cxn modelId="{3EBB68CE-3668-4047-A229-C4C22D1C8810}" srcId="{6C1C530C-6E83-44E8-9CC1-3EB8AC82CEBE}" destId="{F8B4333D-10F0-4187-9F27-AD8A1E029592}" srcOrd="5" destOrd="0" parTransId="{D07BF144-85F0-4D17-92F9-9DF08867A03B}" sibTransId="{00064886-DDE3-4B99-9143-159ACA7B70D4}"/>
    <dgm:cxn modelId="{A6A202D5-C080-4641-A6B7-7D8434D33427}" type="presOf" srcId="{BF86B2DF-99FF-495E-8FAA-5063CE9B4920}" destId="{785A2A8B-3E65-7A44-8AB7-3BA756F037C1}" srcOrd="0" destOrd="0" presId="urn:microsoft.com/office/officeart/2005/8/layout/vList2"/>
    <dgm:cxn modelId="{F52828FA-35AA-5D4E-BFB7-4A989EB97D0C}" type="presOf" srcId="{A3BACE03-FB56-4CD4-B4D6-799179AC7D0A}" destId="{8D6FFFEC-9A57-004F-8BD4-BD1F411B24D8}" srcOrd="0" destOrd="0" presId="urn:microsoft.com/office/officeart/2005/8/layout/vList2"/>
    <dgm:cxn modelId="{650DD9F4-0634-B24F-A3BF-52BEC9DCD873}" type="presParOf" srcId="{12BF2E28-51F7-7C41-B25C-2ECB4ED57476}" destId="{785A2A8B-3E65-7A44-8AB7-3BA756F037C1}" srcOrd="0" destOrd="0" presId="urn:microsoft.com/office/officeart/2005/8/layout/vList2"/>
    <dgm:cxn modelId="{C020EC31-3F91-F84E-B175-293740FC83D5}" type="presParOf" srcId="{12BF2E28-51F7-7C41-B25C-2ECB4ED57476}" destId="{690D4F55-D0CB-2B47-A16D-110BE96B6C57}" srcOrd="1" destOrd="0" presId="urn:microsoft.com/office/officeart/2005/8/layout/vList2"/>
    <dgm:cxn modelId="{A661D507-4A9E-6343-89A9-5E7A560BDF26}" type="presParOf" srcId="{12BF2E28-51F7-7C41-B25C-2ECB4ED57476}" destId="{8C6A015C-6D5D-7148-A616-5A1C2796F196}" srcOrd="2" destOrd="0" presId="urn:microsoft.com/office/officeart/2005/8/layout/vList2"/>
    <dgm:cxn modelId="{9FF4D07B-6807-5747-AABD-42B53876BA75}" type="presParOf" srcId="{12BF2E28-51F7-7C41-B25C-2ECB4ED57476}" destId="{5BB5B9D7-C592-5B40-A8B9-F64A66081DFA}" srcOrd="3" destOrd="0" presId="urn:microsoft.com/office/officeart/2005/8/layout/vList2"/>
    <dgm:cxn modelId="{355CB53D-648C-374F-AAE9-906AC8DF8337}" type="presParOf" srcId="{12BF2E28-51F7-7C41-B25C-2ECB4ED57476}" destId="{8D6FFFEC-9A57-004F-8BD4-BD1F411B24D8}" srcOrd="4" destOrd="0" presId="urn:microsoft.com/office/officeart/2005/8/layout/vList2"/>
    <dgm:cxn modelId="{CD22DAAB-BCE2-0C4D-88D3-A71C69B3414B}" type="presParOf" srcId="{12BF2E28-51F7-7C41-B25C-2ECB4ED57476}" destId="{8EDC2BFA-60CC-8C46-94FF-1E0FCDBD4D4B}" srcOrd="5" destOrd="0" presId="urn:microsoft.com/office/officeart/2005/8/layout/vList2"/>
    <dgm:cxn modelId="{67FF0296-33D7-7147-BF51-34AA38A84836}" type="presParOf" srcId="{12BF2E28-51F7-7C41-B25C-2ECB4ED57476}" destId="{21417F06-95A5-7A49-8E61-C1494037137A}" srcOrd="6" destOrd="0" presId="urn:microsoft.com/office/officeart/2005/8/layout/vList2"/>
    <dgm:cxn modelId="{47DAE863-0B90-EB41-95E0-8D9060EBF4DB}" type="presParOf" srcId="{12BF2E28-51F7-7C41-B25C-2ECB4ED57476}" destId="{DB09261D-7720-9F4A-B695-FF5383EC33E4}" srcOrd="7" destOrd="0" presId="urn:microsoft.com/office/officeart/2005/8/layout/vList2"/>
    <dgm:cxn modelId="{3443ACD2-F48B-B64C-8118-1979D56C33E5}" type="presParOf" srcId="{12BF2E28-51F7-7C41-B25C-2ECB4ED57476}" destId="{718E19E6-C3E7-5D41-8D29-E23135786046}" srcOrd="8" destOrd="0" presId="urn:microsoft.com/office/officeart/2005/8/layout/vList2"/>
    <dgm:cxn modelId="{032D022A-E432-5444-9897-D3824400D629}" type="presParOf" srcId="{12BF2E28-51F7-7C41-B25C-2ECB4ED57476}" destId="{96135CBC-E30B-3242-A40C-DDD9EF0421D9}" srcOrd="9" destOrd="0" presId="urn:microsoft.com/office/officeart/2005/8/layout/vList2"/>
    <dgm:cxn modelId="{CE871268-EB87-F249-BB14-71DB4947AA13}" type="presParOf" srcId="{12BF2E28-51F7-7C41-B25C-2ECB4ED57476}" destId="{AED3159C-36F7-A047-AEEE-F9A26031021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52469D-2309-42FA-BD7E-7772D3E132E7}" type="doc">
      <dgm:prSet loTypeId="urn:microsoft.com/office/officeart/2005/8/layout/vList2" loCatId="list" qsTypeId="urn:microsoft.com/office/officeart/2005/8/quickstyle/simple1" qsCatId="simple" csTypeId="urn:microsoft.com/office/officeart/2005/8/colors/accent5_2" csCatId="accent5"/>
      <dgm:spPr/>
      <dgm:t>
        <a:bodyPr/>
        <a:lstStyle/>
        <a:p>
          <a:endParaRPr lang="en-US"/>
        </a:p>
      </dgm:t>
    </dgm:pt>
    <dgm:pt modelId="{556EAA81-B585-4307-AC68-3375CAB72BE3}">
      <dgm:prSet/>
      <dgm:spPr/>
      <dgm:t>
        <a:bodyPr/>
        <a:lstStyle/>
        <a:p>
          <a:r>
            <a:rPr lang="en-US"/>
            <a:t>Investing in children: breaking the cycle of disadvantage (</a:t>
          </a:r>
          <a:r>
            <a:rPr lang="en-US" b="0" i="0"/>
            <a:t>Commission Recommendation of 20 February 2013)</a:t>
          </a:r>
          <a:endParaRPr lang="en-US"/>
        </a:p>
      </dgm:t>
    </dgm:pt>
    <dgm:pt modelId="{4ABA4838-11B4-4C37-9F0F-D38C482AA9C1}" type="parTrans" cxnId="{56EB23E3-7F38-4F73-8DF4-3F732CD78DCA}">
      <dgm:prSet/>
      <dgm:spPr/>
      <dgm:t>
        <a:bodyPr/>
        <a:lstStyle/>
        <a:p>
          <a:endParaRPr lang="en-US"/>
        </a:p>
      </dgm:t>
    </dgm:pt>
    <dgm:pt modelId="{780641EB-7387-44DB-942A-A0AD3CF096A3}" type="sibTrans" cxnId="{56EB23E3-7F38-4F73-8DF4-3F732CD78DCA}">
      <dgm:prSet/>
      <dgm:spPr/>
      <dgm:t>
        <a:bodyPr/>
        <a:lstStyle/>
        <a:p>
          <a:endParaRPr lang="en-US"/>
        </a:p>
      </dgm:t>
    </dgm:pt>
    <dgm:pt modelId="{16EEF54B-CB93-4E31-8323-DD45AE1AFB56}">
      <dgm:prSet/>
      <dgm:spPr/>
      <dgm:t>
        <a:bodyPr/>
        <a:lstStyle/>
        <a:p>
          <a:r>
            <a:rPr lang="en-US"/>
            <a:t>2015 November – European Parliament resolution calls for establishment of the </a:t>
          </a:r>
          <a:r>
            <a:rPr lang="en-US" b="1"/>
            <a:t>Child Guarantee </a:t>
          </a:r>
          <a:r>
            <a:rPr lang="en-US"/>
            <a:t>to reduce inequalities with a special focus on child poverty (Poor implementation of Investing in Children, limited use of EU funds to support it. High level of child poverty and social exclusion)</a:t>
          </a:r>
        </a:p>
      </dgm:t>
    </dgm:pt>
    <dgm:pt modelId="{726A5134-BC59-480B-8A09-4E9746FB8909}" type="parTrans" cxnId="{DA7CA7C7-F167-4256-8886-1AD2851BBF53}">
      <dgm:prSet/>
      <dgm:spPr/>
      <dgm:t>
        <a:bodyPr/>
        <a:lstStyle/>
        <a:p>
          <a:endParaRPr lang="en-US"/>
        </a:p>
      </dgm:t>
    </dgm:pt>
    <dgm:pt modelId="{61C8D451-E5F0-4692-90E2-310082DA87E4}" type="sibTrans" cxnId="{DA7CA7C7-F167-4256-8886-1AD2851BBF53}">
      <dgm:prSet/>
      <dgm:spPr/>
      <dgm:t>
        <a:bodyPr/>
        <a:lstStyle/>
        <a:p>
          <a:endParaRPr lang="en-US"/>
        </a:p>
      </dgm:t>
    </dgm:pt>
    <dgm:pt modelId="{EE932FB4-4ED0-4932-8E6E-EECD09778808}">
      <dgm:prSet/>
      <dgm:spPr/>
      <dgm:t>
        <a:bodyPr/>
        <a:lstStyle/>
        <a:p>
          <a:r>
            <a:rPr lang="en-US"/>
            <a:t>2017 Agreement and financial support for needed preparatory actions : Feasibility studies, economic implementation framework, pilot projects</a:t>
          </a:r>
        </a:p>
      </dgm:t>
    </dgm:pt>
    <dgm:pt modelId="{5B585DFB-897A-4B56-8A17-B63B32FB19F9}" type="parTrans" cxnId="{92A7C221-732E-48CD-995A-EBCD19201B70}">
      <dgm:prSet/>
      <dgm:spPr/>
      <dgm:t>
        <a:bodyPr/>
        <a:lstStyle/>
        <a:p>
          <a:endParaRPr lang="en-US"/>
        </a:p>
      </dgm:t>
    </dgm:pt>
    <dgm:pt modelId="{E881C9EA-549C-4C5C-B576-056640551D90}" type="sibTrans" cxnId="{92A7C221-732E-48CD-995A-EBCD19201B70}">
      <dgm:prSet/>
      <dgm:spPr/>
      <dgm:t>
        <a:bodyPr/>
        <a:lstStyle/>
        <a:p>
          <a:endParaRPr lang="en-US"/>
        </a:p>
      </dgm:t>
    </dgm:pt>
    <dgm:pt modelId="{33FB601D-4F07-8449-AAB5-B63B91804FF8}" type="pres">
      <dgm:prSet presAssocID="{6352469D-2309-42FA-BD7E-7772D3E132E7}" presName="linear" presStyleCnt="0">
        <dgm:presLayoutVars>
          <dgm:animLvl val="lvl"/>
          <dgm:resizeHandles val="exact"/>
        </dgm:presLayoutVars>
      </dgm:prSet>
      <dgm:spPr/>
    </dgm:pt>
    <dgm:pt modelId="{F7039FCB-2161-5842-9689-C6EC458556F4}" type="pres">
      <dgm:prSet presAssocID="{556EAA81-B585-4307-AC68-3375CAB72BE3}" presName="parentText" presStyleLbl="node1" presStyleIdx="0" presStyleCnt="3">
        <dgm:presLayoutVars>
          <dgm:chMax val="0"/>
          <dgm:bulletEnabled val="1"/>
        </dgm:presLayoutVars>
      </dgm:prSet>
      <dgm:spPr/>
    </dgm:pt>
    <dgm:pt modelId="{218E6687-1FB5-1B4A-A999-13FFFC372195}" type="pres">
      <dgm:prSet presAssocID="{780641EB-7387-44DB-942A-A0AD3CF096A3}" presName="spacer" presStyleCnt="0"/>
      <dgm:spPr/>
    </dgm:pt>
    <dgm:pt modelId="{B988E211-CC0B-6644-A6E2-12A05B43B371}" type="pres">
      <dgm:prSet presAssocID="{16EEF54B-CB93-4E31-8323-DD45AE1AFB56}" presName="parentText" presStyleLbl="node1" presStyleIdx="1" presStyleCnt="3">
        <dgm:presLayoutVars>
          <dgm:chMax val="0"/>
          <dgm:bulletEnabled val="1"/>
        </dgm:presLayoutVars>
      </dgm:prSet>
      <dgm:spPr/>
    </dgm:pt>
    <dgm:pt modelId="{2DA7CFE2-C946-FF45-A5D0-86D3FE7297BD}" type="pres">
      <dgm:prSet presAssocID="{61C8D451-E5F0-4692-90E2-310082DA87E4}" presName="spacer" presStyleCnt="0"/>
      <dgm:spPr/>
    </dgm:pt>
    <dgm:pt modelId="{98454ADF-A190-CD43-80A4-F1732920BDE2}" type="pres">
      <dgm:prSet presAssocID="{EE932FB4-4ED0-4932-8E6E-EECD09778808}" presName="parentText" presStyleLbl="node1" presStyleIdx="2" presStyleCnt="3">
        <dgm:presLayoutVars>
          <dgm:chMax val="0"/>
          <dgm:bulletEnabled val="1"/>
        </dgm:presLayoutVars>
      </dgm:prSet>
      <dgm:spPr/>
    </dgm:pt>
  </dgm:ptLst>
  <dgm:cxnLst>
    <dgm:cxn modelId="{67EB720D-3DF1-8E44-8293-303FEEE4FC67}" type="presOf" srcId="{556EAA81-B585-4307-AC68-3375CAB72BE3}" destId="{F7039FCB-2161-5842-9689-C6EC458556F4}" srcOrd="0" destOrd="0" presId="urn:microsoft.com/office/officeart/2005/8/layout/vList2"/>
    <dgm:cxn modelId="{92A7C221-732E-48CD-995A-EBCD19201B70}" srcId="{6352469D-2309-42FA-BD7E-7772D3E132E7}" destId="{EE932FB4-4ED0-4932-8E6E-EECD09778808}" srcOrd="2" destOrd="0" parTransId="{5B585DFB-897A-4B56-8A17-B63B32FB19F9}" sibTransId="{E881C9EA-549C-4C5C-B576-056640551D90}"/>
    <dgm:cxn modelId="{87413B7F-770B-1443-98D5-2BB24446B79D}" type="presOf" srcId="{16EEF54B-CB93-4E31-8323-DD45AE1AFB56}" destId="{B988E211-CC0B-6644-A6E2-12A05B43B371}" srcOrd="0" destOrd="0" presId="urn:microsoft.com/office/officeart/2005/8/layout/vList2"/>
    <dgm:cxn modelId="{DA7CA7C7-F167-4256-8886-1AD2851BBF53}" srcId="{6352469D-2309-42FA-BD7E-7772D3E132E7}" destId="{16EEF54B-CB93-4E31-8323-DD45AE1AFB56}" srcOrd="1" destOrd="0" parTransId="{726A5134-BC59-480B-8A09-4E9746FB8909}" sibTransId="{61C8D451-E5F0-4692-90E2-310082DA87E4}"/>
    <dgm:cxn modelId="{56EB23E3-7F38-4F73-8DF4-3F732CD78DCA}" srcId="{6352469D-2309-42FA-BD7E-7772D3E132E7}" destId="{556EAA81-B585-4307-AC68-3375CAB72BE3}" srcOrd="0" destOrd="0" parTransId="{4ABA4838-11B4-4C37-9F0F-D38C482AA9C1}" sibTransId="{780641EB-7387-44DB-942A-A0AD3CF096A3}"/>
    <dgm:cxn modelId="{41E7BEF0-76ED-1749-BB0D-349A1794665E}" type="presOf" srcId="{6352469D-2309-42FA-BD7E-7772D3E132E7}" destId="{33FB601D-4F07-8449-AAB5-B63B91804FF8}" srcOrd="0" destOrd="0" presId="urn:microsoft.com/office/officeart/2005/8/layout/vList2"/>
    <dgm:cxn modelId="{325718F7-634D-A74B-A6B7-F08273C06039}" type="presOf" srcId="{EE932FB4-4ED0-4932-8E6E-EECD09778808}" destId="{98454ADF-A190-CD43-80A4-F1732920BDE2}" srcOrd="0" destOrd="0" presId="urn:microsoft.com/office/officeart/2005/8/layout/vList2"/>
    <dgm:cxn modelId="{49E72418-9A9A-9649-8FC4-C3A49F9CDC5F}" type="presParOf" srcId="{33FB601D-4F07-8449-AAB5-B63B91804FF8}" destId="{F7039FCB-2161-5842-9689-C6EC458556F4}" srcOrd="0" destOrd="0" presId="urn:microsoft.com/office/officeart/2005/8/layout/vList2"/>
    <dgm:cxn modelId="{E05DCE8D-5CFE-EB40-92B5-73F1E6F9C231}" type="presParOf" srcId="{33FB601D-4F07-8449-AAB5-B63B91804FF8}" destId="{218E6687-1FB5-1B4A-A999-13FFFC372195}" srcOrd="1" destOrd="0" presId="urn:microsoft.com/office/officeart/2005/8/layout/vList2"/>
    <dgm:cxn modelId="{2498A287-792B-4A4E-8C16-CC6A0A234CFE}" type="presParOf" srcId="{33FB601D-4F07-8449-AAB5-B63B91804FF8}" destId="{B988E211-CC0B-6644-A6E2-12A05B43B371}" srcOrd="2" destOrd="0" presId="urn:microsoft.com/office/officeart/2005/8/layout/vList2"/>
    <dgm:cxn modelId="{C482F894-D5B9-D048-8B76-6580FA5348EE}" type="presParOf" srcId="{33FB601D-4F07-8449-AAB5-B63B91804FF8}" destId="{2DA7CFE2-C946-FF45-A5D0-86D3FE7297BD}" srcOrd="3" destOrd="0" presId="urn:microsoft.com/office/officeart/2005/8/layout/vList2"/>
    <dgm:cxn modelId="{9107C360-B89A-2245-A20B-FD2D7DC8938B}" type="presParOf" srcId="{33FB601D-4F07-8449-AAB5-B63B91804FF8}" destId="{98454ADF-A190-CD43-80A4-F1732920BDE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9F1F19-6F85-4D15-A23F-0CD904C7502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F1F0542-7D78-411F-A497-DE6EE569464F}">
      <dgm:prSet/>
      <dgm:spPr/>
      <dgm:t>
        <a:bodyPr/>
        <a:lstStyle/>
        <a:p>
          <a:r>
            <a:rPr lang="en-US"/>
            <a:t>2017 November – European Pillar of Social Rights – principle 11 </a:t>
          </a:r>
        </a:p>
      </dgm:t>
    </dgm:pt>
    <dgm:pt modelId="{C6E6F64B-9B6C-4D69-8261-B6C1C2E24550}" type="parTrans" cxnId="{D18EA1F8-E1E7-4868-866E-AC28315627F3}">
      <dgm:prSet/>
      <dgm:spPr/>
      <dgm:t>
        <a:bodyPr/>
        <a:lstStyle/>
        <a:p>
          <a:endParaRPr lang="en-US"/>
        </a:p>
      </dgm:t>
    </dgm:pt>
    <dgm:pt modelId="{A0FE2D80-B085-4B86-B572-FA00E1140FFE}" type="sibTrans" cxnId="{D18EA1F8-E1E7-4868-866E-AC28315627F3}">
      <dgm:prSet/>
      <dgm:spPr/>
      <dgm:t>
        <a:bodyPr/>
        <a:lstStyle/>
        <a:p>
          <a:endParaRPr lang="en-US"/>
        </a:p>
      </dgm:t>
    </dgm:pt>
    <dgm:pt modelId="{BB0DEC6C-48C2-4926-AEAD-A67B64162507}">
      <dgm:prSet/>
      <dgm:spPr/>
      <dgm:t>
        <a:bodyPr/>
        <a:lstStyle/>
        <a:p>
          <a:r>
            <a:rPr lang="en-US"/>
            <a:t>(Children have right to protection from poverty. Children from disadvantaged backgrounds have the right to specific measures to enhance equal opportunities)</a:t>
          </a:r>
        </a:p>
      </dgm:t>
    </dgm:pt>
    <dgm:pt modelId="{64A7ACBA-A255-4DFD-8EB0-6F84A41615AC}" type="parTrans" cxnId="{4A9E2597-A9DC-46AD-8582-306E37C876BE}">
      <dgm:prSet/>
      <dgm:spPr/>
      <dgm:t>
        <a:bodyPr/>
        <a:lstStyle/>
        <a:p>
          <a:endParaRPr lang="en-US"/>
        </a:p>
      </dgm:t>
    </dgm:pt>
    <dgm:pt modelId="{4D6D3CCC-09EB-4746-B114-E8AFB7619331}" type="sibTrans" cxnId="{4A9E2597-A9DC-46AD-8582-306E37C876BE}">
      <dgm:prSet/>
      <dgm:spPr/>
      <dgm:t>
        <a:bodyPr/>
        <a:lstStyle/>
        <a:p>
          <a:endParaRPr lang="en-US"/>
        </a:p>
      </dgm:t>
    </dgm:pt>
    <dgm:pt modelId="{B636752D-6317-49AC-A780-27BF52B22258}">
      <dgm:prSet/>
      <dgm:spPr/>
      <dgm:t>
        <a:bodyPr/>
        <a:lstStyle/>
        <a:p>
          <a:r>
            <a:rPr lang="en-US"/>
            <a:t>2018 Negotiations over the EU Funds for the next period (2021-2027), proposition of the EP on the budget for Child Guarantee</a:t>
          </a:r>
        </a:p>
      </dgm:t>
    </dgm:pt>
    <dgm:pt modelId="{83066F4E-B47A-4BAA-9037-6E5ADC3391BD}" type="parTrans" cxnId="{FED90EC4-E8AB-4AD0-8014-DFE19066AAA1}">
      <dgm:prSet/>
      <dgm:spPr/>
      <dgm:t>
        <a:bodyPr/>
        <a:lstStyle/>
        <a:p>
          <a:endParaRPr lang="en-US"/>
        </a:p>
      </dgm:t>
    </dgm:pt>
    <dgm:pt modelId="{EF021E6F-E390-4696-9BD2-8697D5C876A5}" type="sibTrans" cxnId="{FED90EC4-E8AB-4AD0-8014-DFE19066AAA1}">
      <dgm:prSet/>
      <dgm:spPr/>
      <dgm:t>
        <a:bodyPr/>
        <a:lstStyle/>
        <a:p>
          <a:endParaRPr lang="en-US"/>
        </a:p>
      </dgm:t>
    </dgm:pt>
    <dgm:pt modelId="{6811549A-11A3-42C9-AE69-8391499DEDA2}">
      <dgm:prSet/>
      <dgm:spPr/>
      <dgm:t>
        <a:bodyPr/>
        <a:lstStyle/>
        <a:p>
          <a:r>
            <a:rPr lang="en-US"/>
            <a:t>2019 Incoming new European Commission: “To support every child in need, I will create the European Child Guarantee, picking up the idea proposed by the European Parliament” (COM President Ursula von der Leyen)</a:t>
          </a:r>
        </a:p>
      </dgm:t>
    </dgm:pt>
    <dgm:pt modelId="{F894A574-7D30-464D-BBC3-39E10E75CAF8}" type="parTrans" cxnId="{E53B0122-8D2A-40EA-856C-4D0212AF3F7F}">
      <dgm:prSet/>
      <dgm:spPr/>
      <dgm:t>
        <a:bodyPr/>
        <a:lstStyle/>
        <a:p>
          <a:endParaRPr lang="en-US"/>
        </a:p>
      </dgm:t>
    </dgm:pt>
    <dgm:pt modelId="{CE082FA5-3602-4344-82A6-63345E272598}" type="sibTrans" cxnId="{E53B0122-8D2A-40EA-856C-4D0212AF3F7F}">
      <dgm:prSet/>
      <dgm:spPr/>
      <dgm:t>
        <a:bodyPr/>
        <a:lstStyle/>
        <a:p>
          <a:endParaRPr lang="en-US"/>
        </a:p>
      </dgm:t>
    </dgm:pt>
    <dgm:pt modelId="{B1C8BD1F-716A-4D46-B705-65880D543111}" type="pres">
      <dgm:prSet presAssocID="{D39F1F19-6F85-4D15-A23F-0CD904C7502C}" presName="linear" presStyleCnt="0">
        <dgm:presLayoutVars>
          <dgm:animLvl val="lvl"/>
          <dgm:resizeHandles val="exact"/>
        </dgm:presLayoutVars>
      </dgm:prSet>
      <dgm:spPr/>
    </dgm:pt>
    <dgm:pt modelId="{23FEEE2A-A867-6E4D-8DD1-0C8FDFBE9A84}" type="pres">
      <dgm:prSet presAssocID="{5F1F0542-7D78-411F-A497-DE6EE569464F}" presName="parentText" presStyleLbl="node1" presStyleIdx="0" presStyleCnt="4">
        <dgm:presLayoutVars>
          <dgm:chMax val="0"/>
          <dgm:bulletEnabled val="1"/>
        </dgm:presLayoutVars>
      </dgm:prSet>
      <dgm:spPr/>
    </dgm:pt>
    <dgm:pt modelId="{27673E4C-9CCE-FE41-959A-57AD6CB9CB00}" type="pres">
      <dgm:prSet presAssocID="{A0FE2D80-B085-4B86-B572-FA00E1140FFE}" presName="spacer" presStyleCnt="0"/>
      <dgm:spPr/>
    </dgm:pt>
    <dgm:pt modelId="{A82C0E89-5DAD-4249-9088-34075E97983F}" type="pres">
      <dgm:prSet presAssocID="{BB0DEC6C-48C2-4926-AEAD-A67B64162507}" presName="parentText" presStyleLbl="node1" presStyleIdx="1" presStyleCnt="4">
        <dgm:presLayoutVars>
          <dgm:chMax val="0"/>
          <dgm:bulletEnabled val="1"/>
        </dgm:presLayoutVars>
      </dgm:prSet>
      <dgm:spPr/>
    </dgm:pt>
    <dgm:pt modelId="{6852E89A-216F-C745-A58A-1384B89D5EEA}" type="pres">
      <dgm:prSet presAssocID="{4D6D3CCC-09EB-4746-B114-E8AFB7619331}" presName="spacer" presStyleCnt="0"/>
      <dgm:spPr/>
    </dgm:pt>
    <dgm:pt modelId="{A24C3280-55F8-0D46-A191-1939EF00725A}" type="pres">
      <dgm:prSet presAssocID="{B636752D-6317-49AC-A780-27BF52B22258}" presName="parentText" presStyleLbl="node1" presStyleIdx="2" presStyleCnt="4">
        <dgm:presLayoutVars>
          <dgm:chMax val="0"/>
          <dgm:bulletEnabled val="1"/>
        </dgm:presLayoutVars>
      </dgm:prSet>
      <dgm:spPr/>
    </dgm:pt>
    <dgm:pt modelId="{46C98457-82FD-6843-A8E4-E1007CF6A68D}" type="pres">
      <dgm:prSet presAssocID="{EF021E6F-E390-4696-9BD2-8697D5C876A5}" presName="spacer" presStyleCnt="0"/>
      <dgm:spPr/>
    </dgm:pt>
    <dgm:pt modelId="{F6B0C532-2955-4D40-B4A5-255CCA9E093C}" type="pres">
      <dgm:prSet presAssocID="{6811549A-11A3-42C9-AE69-8391499DEDA2}" presName="parentText" presStyleLbl="node1" presStyleIdx="3" presStyleCnt="4">
        <dgm:presLayoutVars>
          <dgm:chMax val="0"/>
          <dgm:bulletEnabled val="1"/>
        </dgm:presLayoutVars>
      </dgm:prSet>
      <dgm:spPr/>
    </dgm:pt>
  </dgm:ptLst>
  <dgm:cxnLst>
    <dgm:cxn modelId="{E53B0122-8D2A-40EA-856C-4D0212AF3F7F}" srcId="{D39F1F19-6F85-4D15-A23F-0CD904C7502C}" destId="{6811549A-11A3-42C9-AE69-8391499DEDA2}" srcOrd="3" destOrd="0" parTransId="{F894A574-7D30-464D-BBC3-39E10E75CAF8}" sibTransId="{CE082FA5-3602-4344-82A6-63345E272598}"/>
    <dgm:cxn modelId="{B503D638-62F3-C94E-9D27-90C5D8FB5376}" type="presOf" srcId="{5F1F0542-7D78-411F-A497-DE6EE569464F}" destId="{23FEEE2A-A867-6E4D-8DD1-0C8FDFBE9A84}" srcOrd="0" destOrd="0" presId="urn:microsoft.com/office/officeart/2005/8/layout/vList2"/>
    <dgm:cxn modelId="{C606B740-923F-4C47-9E64-D001D41E5FB5}" type="presOf" srcId="{D39F1F19-6F85-4D15-A23F-0CD904C7502C}" destId="{B1C8BD1F-716A-4D46-B705-65880D543111}" srcOrd="0" destOrd="0" presId="urn:microsoft.com/office/officeart/2005/8/layout/vList2"/>
    <dgm:cxn modelId="{4A9E2597-A9DC-46AD-8582-306E37C876BE}" srcId="{D39F1F19-6F85-4D15-A23F-0CD904C7502C}" destId="{BB0DEC6C-48C2-4926-AEAD-A67B64162507}" srcOrd="1" destOrd="0" parTransId="{64A7ACBA-A255-4DFD-8EB0-6F84A41615AC}" sibTransId="{4D6D3CCC-09EB-4746-B114-E8AFB7619331}"/>
    <dgm:cxn modelId="{96FEC3BA-DB38-9141-A9DD-EB6598D91AED}" type="presOf" srcId="{6811549A-11A3-42C9-AE69-8391499DEDA2}" destId="{F6B0C532-2955-4D40-B4A5-255CCA9E093C}" srcOrd="0" destOrd="0" presId="urn:microsoft.com/office/officeart/2005/8/layout/vList2"/>
    <dgm:cxn modelId="{FED90EC4-E8AB-4AD0-8014-DFE19066AAA1}" srcId="{D39F1F19-6F85-4D15-A23F-0CD904C7502C}" destId="{B636752D-6317-49AC-A780-27BF52B22258}" srcOrd="2" destOrd="0" parTransId="{83066F4E-B47A-4BAA-9037-6E5ADC3391BD}" sibTransId="{EF021E6F-E390-4696-9BD2-8697D5C876A5}"/>
    <dgm:cxn modelId="{7E2776D7-3F1D-2440-98C4-B33945063228}" type="presOf" srcId="{BB0DEC6C-48C2-4926-AEAD-A67B64162507}" destId="{A82C0E89-5DAD-4249-9088-34075E97983F}" srcOrd="0" destOrd="0" presId="urn:microsoft.com/office/officeart/2005/8/layout/vList2"/>
    <dgm:cxn modelId="{850116F2-B1F1-EF46-8AEB-2A505FEBD661}" type="presOf" srcId="{B636752D-6317-49AC-A780-27BF52B22258}" destId="{A24C3280-55F8-0D46-A191-1939EF00725A}" srcOrd="0" destOrd="0" presId="urn:microsoft.com/office/officeart/2005/8/layout/vList2"/>
    <dgm:cxn modelId="{D18EA1F8-E1E7-4868-866E-AC28315627F3}" srcId="{D39F1F19-6F85-4D15-A23F-0CD904C7502C}" destId="{5F1F0542-7D78-411F-A497-DE6EE569464F}" srcOrd="0" destOrd="0" parTransId="{C6E6F64B-9B6C-4D69-8261-B6C1C2E24550}" sibTransId="{A0FE2D80-B085-4B86-B572-FA00E1140FFE}"/>
    <dgm:cxn modelId="{829C9194-1B1E-3446-A305-494135BC5617}" type="presParOf" srcId="{B1C8BD1F-716A-4D46-B705-65880D543111}" destId="{23FEEE2A-A867-6E4D-8DD1-0C8FDFBE9A84}" srcOrd="0" destOrd="0" presId="urn:microsoft.com/office/officeart/2005/8/layout/vList2"/>
    <dgm:cxn modelId="{877B50DB-917C-3247-B1D6-A1B31751CB45}" type="presParOf" srcId="{B1C8BD1F-716A-4D46-B705-65880D543111}" destId="{27673E4C-9CCE-FE41-959A-57AD6CB9CB00}" srcOrd="1" destOrd="0" presId="urn:microsoft.com/office/officeart/2005/8/layout/vList2"/>
    <dgm:cxn modelId="{F9F35AA1-9BA3-FA4A-BCA6-40B905351C9E}" type="presParOf" srcId="{B1C8BD1F-716A-4D46-B705-65880D543111}" destId="{A82C0E89-5DAD-4249-9088-34075E97983F}" srcOrd="2" destOrd="0" presId="urn:microsoft.com/office/officeart/2005/8/layout/vList2"/>
    <dgm:cxn modelId="{0DB8E986-30F1-E543-ADFF-0644BBF91C3E}" type="presParOf" srcId="{B1C8BD1F-716A-4D46-B705-65880D543111}" destId="{6852E89A-216F-C745-A58A-1384B89D5EEA}" srcOrd="3" destOrd="0" presId="urn:microsoft.com/office/officeart/2005/8/layout/vList2"/>
    <dgm:cxn modelId="{987DD1B0-05A5-2D49-867B-770CA3514A68}" type="presParOf" srcId="{B1C8BD1F-716A-4D46-B705-65880D543111}" destId="{A24C3280-55F8-0D46-A191-1939EF00725A}" srcOrd="4" destOrd="0" presId="urn:microsoft.com/office/officeart/2005/8/layout/vList2"/>
    <dgm:cxn modelId="{76A8AA3E-5E65-0645-8BF4-886BBF666DF1}" type="presParOf" srcId="{B1C8BD1F-716A-4D46-B705-65880D543111}" destId="{46C98457-82FD-6843-A8E4-E1007CF6A68D}" srcOrd="5" destOrd="0" presId="urn:microsoft.com/office/officeart/2005/8/layout/vList2"/>
    <dgm:cxn modelId="{5ECE35BF-36BD-0C4B-95B2-B8D3187F8683}" type="presParOf" srcId="{B1C8BD1F-716A-4D46-B705-65880D543111}" destId="{F6B0C532-2955-4D40-B4A5-255CCA9E093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8C7BB4-69DE-43BC-B9DF-7B9E2B713B9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1336374-1BFC-401A-92BA-53C2FD3B21E0}">
      <dgm:prSet/>
      <dgm:spPr/>
      <dgm:t>
        <a:bodyPr/>
        <a:lstStyle/>
        <a:p>
          <a:r>
            <a:rPr lang="en-US"/>
            <a:t>4 target groups:</a:t>
          </a:r>
        </a:p>
      </dgm:t>
    </dgm:pt>
    <dgm:pt modelId="{3ABD13BE-C75B-4716-B5EF-6E7E53B38AB0}" type="parTrans" cxnId="{678F031F-B2F3-424D-80F2-4723E231FFDA}">
      <dgm:prSet/>
      <dgm:spPr/>
      <dgm:t>
        <a:bodyPr/>
        <a:lstStyle/>
        <a:p>
          <a:endParaRPr lang="en-US"/>
        </a:p>
      </dgm:t>
    </dgm:pt>
    <dgm:pt modelId="{5EDC3981-912C-4C31-94CD-7F13F199550F}" type="sibTrans" cxnId="{678F031F-B2F3-424D-80F2-4723E231FFDA}">
      <dgm:prSet/>
      <dgm:spPr/>
      <dgm:t>
        <a:bodyPr/>
        <a:lstStyle/>
        <a:p>
          <a:endParaRPr lang="en-US"/>
        </a:p>
      </dgm:t>
    </dgm:pt>
    <dgm:pt modelId="{E8456646-E865-4C2C-A002-9AA9ADF97A98}">
      <dgm:prSet/>
      <dgm:spPr/>
      <dgm:t>
        <a:bodyPr/>
        <a:lstStyle/>
        <a:p>
          <a:r>
            <a:rPr lang="en-US"/>
            <a:t>Children residing in institutions</a:t>
          </a:r>
        </a:p>
      </dgm:t>
    </dgm:pt>
    <dgm:pt modelId="{D1BFF352-0445-4AD3-B8C8-85E86F490366}" type="parTrans" cxnId="{CD75E08E-2648-48E3-8895-8367CB4931E8}">
      <dgm:prSet/>
      <dgm:spPr/>
      <dgm:t>
        <a:bodyPr/>
        <a:lstStyle/>
        <a:p>
          <a:endParaRPr lang="en-US"/>
        </a:p>
      </dgm:t>
    </dgm:pt>
    <dgm:pt modelId="{5F66B43B-CA7F-42CB-80B0-4FA19AE331FD}" type="sibTrans" cxnId="{CD75E08E-2648-48E3-8895-8367CB4931E8}">
      <dgm:prSet/>
      <dgm:spPr/>
      <dgm:t>
        <a:bodyPr/>
        <a:lstStyle/>
        <a:p>
          <a:endParaRPr lang="en-US"/>
        </a:p>
      </dgm:t>
    </dgm:pt>
    <dgm:pt modelId="{819E7D5D-4146-4AB4-BADA-BBA77F24CFAD}">
      <dgm:prSet/>
      <dgm:spPr/>
      <dgm:t>
        <a:bodyPr/>
        <a:lstStyle/>
        <a:p>
          <a:r>
            <a:rPr lang="en-US"/>
            <a:t>Children with disabilities</a:t>
          </a:r>
        </a:p>
      </dgm:t>
    </dgm:pt>
    <dgm:pt modelId="{65DCB4BC-ECF5-4E6E-ACF7-017E60CFAEB6}" type="parTrans" cxnId="{95090232-4E96-410B-BFD7-6E03B2795948}">
      <dgm:prSet/>
      <dgm:spPr/>
      <dgm:t>
        <a:bodyPr/>
        <a:lstStyle/>
        <a:p>
          <a:endParaRPr lang="en-US"/>
        </a:p>
      </dgm:t>
    </dgm:pt>
    <dgm:pt modelId="{69EA4886-3812-494F-A1F9-293EEA82339F}" type="sibTrans" cxnId="{95090232-4E96-410B-BFD7-6E03B2795948}">
      <dgm:prSet/>
      <dgm:spPr/>
      <dgm:t>
        <a:bodyPr/>
        <a:lstStyle/>
        <a:p>
          <a:endParaRPr lang="en-US"/>
        </a:p>
      </dgm:t>
    </dgm:pt>
    <dgm:pt modelId="{A36514BB-FEDD-4A2E-8D67-D8ACD66DC184}">
      <dgm:prSet/>
      <dgm:spPr/>
      <dgm:t>
        <a:bodyPr/>
        <a:lstStyle/>
        <a:p>
          <a:r>
            <a:rPr lang="en-US" dirty="0"/>
            <a:t>Children with a migrant background (including refugee children)</a:t>
          </a:r>
        </a:p>
      </dgm:t>
    </dgm:pt>
    <dgm:pt modelId="{6A1F04B0-08DB-46AF-89C3-D05DD5CAF624}" type="parTrans" cxnId="{568187A4-AE5A-495B-B6C4-D5D0BF1BF772}">
      <dgm:prSet/>
      <dgm:spPr/>
      <dgm:t>
        <a:bodyPr/>
        <a:lstStyle/>
        <a:p>
          <a:endParaRPr lang="en-US"/>
        </a:p>
      </dgm:t>
    </dgm:pt>
    <dgm:pt modelId="{1D77AAA8-8233-4004-8976-81E030D701F3}" type="sibTrans" cxnId="{568187A4-AE5A-495B-B6C4-D5D0BF1BF772}">
      <dgm:prSet/>
      <dgm:spPr/>
      <dgm:t>
        <a:bodyPr/>
        <a:lstStyle/>
        <a:p>
          <a:endParaRPr lang="en-US"/>
        </a:p>
      </dgm:t>
    </dgm:pt>
    <dgm:pt modelId="{25767842-DE7E-4AAD-B7BF-5080D3C5C278}">
      <dgm:prSet/>
      <dgm:spPr/>
      <dgm:t>
        <a:bodyPr/>
        <a:lstStyle/>
        <a:p>
          <a:r>
            <a:rPr lang="en-US"/>
            <a:t>Children living in precarious family situations</a:t>
          </a:r>
        </a:p>
      </dgm:t>
    </dgm:pt>
    <dgm:pt modelId="{56E49FAC-A8C8-47E5-94EB-6459D9FA9947}" type="parTrans" cxnId="{384F1C94-CBFC-477F-B0ED-2D35D73FA18A}">
      <dgm:prSet/>
      <dgm:spPr/>
      <dgm:t>
        <a:bodyPr/>
        <a:lstStyle/>
        <a:p>
          <a:endParaRPr lang="en-US"/>
        </a:p>
      </dgm:t>
    </dgm:pt>
    <dgm:pt modelId="{AF33E6A3-976C-48CD-97B2-23A12E933295}" type="sibTrans" cxnId="{384F1C94-CBFC-477F-B0ED-2D35D73FA18A}">
      <dgm:prSet/>
      <dgm:spPr/>
      <dgm:t>
        <a:bodyPr/>
        <a:lstStyle/>
        <a:p>
          <a:endParaRPr lang="en-US"/>
        </a:p>
      </dgm:t>
    </dgm:pt>
    <dgm:pt modelId="{DC5BBA51-0DFE-44A6-9C13-0A29CA381F94}">
      <dgm:prSet/>
      <dgm:spPr/>
      <dgm:t>
        <a:bodyPr/>
        <a:lstStyle/>
        <a:p>
          <a:r>
            <a:rPr lang="en-US"/>
            <a:t>Outputs:</a:t>
          </a:r>
        </a:p>
      </dgm:t>
    </dgm:pt>
    <dgm:pt modelId="{2C2E0FC6-B89E-4FBA-A8A5-131F5F714CB1}" type="parTrans" cxnId="{778DB845-489D-414B-B850-CD0D606B806F}">
      <dgm:prSet/>
      <dgm:spPr/>
      <dgm:t>
        <a:bodyPr/>
        <a:lstStyle/>
        <a:p>
          <a:endParaRPr lang="en-US"/>
        </a:p>
      </dgm:t>
    </dgm:pt>
    <dgm:pt modelId="{0C77CE38-E94F-4326-9205-27018D35B071}" type="sibTrans" cxnId="{778DB845-489D-414B-B850-CD0D606B806F}">
      <dgm:prSet/>
      <dgm:spPr/>
      <dgm:t>
        <a:bodyPr/>
        <a:lstStyle/>
        <a:p>
          <a:endParaRPr lang="en-US"/>
        </a:p>
      </dgm:t>
    </dgm:pt>
    <dgm:pt modelId="{B6B77C38-F97F-44A9-A9D3-1CC354EB7287}">
      <dgm:prSet/>
      <dgm:spPr/>
      <dgm:t>
        <a:bodyPr/>
        <a:lstStyle/>
        <a:p>
          <a:r>
            <a:rPr lang="en-US"/>
            <a:t>Inception Report</a:t>
          </a:r>
        </a:p>
      </dgm:t>
    </dgm:pt>
    <dgm:pt modelId="{ADFAD8CA-CA13-403E-AD42-1B6939901DE5}" type="parTrans" cxnId="{28891AA3-D3E1-4945-8D97-E0D39311006B}">
      <dgm:prSet/>
      <dgm:spPr/>
      <dgm:t>
        <a:bodyPr/>
        <a:lstStyle/>
        <a:p>
          <a:endParaRPr lang="en-US"/>
        </a:p>
      </dgm:t>
    </dgm:pt>
    <dgm:pt modelId="{5FE5321D-84F9-4548-B116-A7B94BF8F53C}" type="sibTrans" cxnId="{28891AA3-D3E1-4945-8D97-E0D39311006B}">
      <dgm:prSet/>
      <dgm:spPr/>
      <dgm:t>
        <a:bodyPr/>
        <a:lstStyle/>
        <a:p>
          <a:endParaRPr lang="en-US"/>
        </a:p>
      </dgm:t>
    </dgm:pt>
    <dgm:pt modelId="{3D78DC47-082C-4967-9F7E-EBE062DC59FC}">
      <dgm:prSet/>
      <dgm:spPr/>
      <dgm:t>
        <a:bodyPr/>
        <a:lstStyle/>
        <a:p>
          <a:r>
            <a:rPr lang="en-US"/>
            <a:t>28 country reports</a:t>
          </a:r>
        </a:p>
      </dgm:t>
    </dgm:pt>
    <dgm:pt modelId="{F09A6DF0-F3AC-4E49-9959-3F0F2A0ECC03}" type="parTrans" cxnId="{13BD8A27-9FE5-4E55-AB0D-29C10216D501}">
      <dgm:prSet/>
      <dgm:spPr/>
      <dgm:t>
        <a:bodyPr/>
        <a:lstStyle/>
        <a:p>
          <a:endParaRPr lang="en-US"/>
        </a:p>
      </dgm:t>
    </dgm:pt>
    <dgm:pt modelId="{FBC0BE55-D604-441C-ADED-FC2DB727982B}" type="sibTrans" cxnId="{13BD8A27-9FE5-4E55-AB0D-29C10216D501}">
      <dgm:prSet/>
      <dgm:spPr/>
      <dgm:t>
        <a:bodyPr/>
        <a:lstStyle/>
        <a:p>
          <a:endParaRPr lang="en-US"/>
        </a:p>
      </dgm:t>
    </dgm:pt>
    <dgm:pt modelId="{6F48872E-D4A1-4C5A-BA37-3813F882B4B3}">
      <dgm:prSet/>
      <dgm:spPr/>
      <dgm:t>
        <a:bodyPr/>
        <a:lstStyle/>
        <a:p>
          <a:r>
            <a:rPr lang="en-US"/>
            <a:t>5 Policy Papers ( free education,  healthcare, ECEC, decent housing, adequate nutrition)</a:t>
          </a:r>
        </a:p>
      </dgm:t>
    </dgm:pt>
    <dgm:pt modelId="{4053A642-9CFF-4D2A-805F-29C941425E79}" type="parTrans" cxnId="{BE6C3B06-1E36-488E-A41F-EDA650975336}">
      <dgm:prSet/>
      <dgm:spPr/>
      <dgm:t>
        <a:bodyPr/>
        <a:lstStyle/>
        <a:p>
          <a:endParaRPr lang="en-US"/>
        </a:p>
      </dgm:t>
    </dgm:pt>
    <dgm:pt modelId="{C528EBF0-C0E5-4200-9F80-57549C622F74}" type="sibTrans" cxnId="{BE6C3B06-1E36-488E-A41F-EDA650975336}">
      <dgm:prSet/>
      <dgm:spPr/>
      <dgm:t>
        <a:bodyPr/>
        <a:lstStyle/>
        <a:p>
          <a:endParaRPr lang="en-US"/>
        </a:p>
      </dgm:t>
    </dgm:pt>
    <dgm:pt modelId="{EAE67940-4958-47F4-A32E-F323376AC006}">
      <dgm:prSet/>
      <dgm:spPr/>
      <dgm:t>
        <a:bodyPr/>
        <a:lstStyle/>
        <a:p>
          <a:r>
            <a:rPr lang="en-US"/>
            <a:t>4 Target Group Discussion Papers</a:t>
          </a:r>
        </a:p>
      </dgm:t>
    </dgm:pt>
    <dgm:pt modelId="{47FA6802-BCD6-49CE-9EC3-8861E93A5751}" type="parTrans" cxnId="{DC98728B-6D6A-4739-A4F8-B86E103F1A6F}">
      <dgm:prSet/>
      <dgm:spPr/>
      <dgm:t>
        <a:bodyPr/>
        <a:lstStyle/>
        <a:p>
          <a:endParaRPr lang="en-US"/>
        </a:p>
      </dgm:t>
    </dgm:pt>
    <dgm:pt modelId="{CAC280F2-2FD8-4885-976B-C3E949393896}" type="sibTrans" cxnId="{DC98728B-6D6A-4739-A4F8-B86E103F1A6F}">
      <dgm:prSet/>
      <dgm:spPr/>
      <dgm:t>
        <a:bodyPr/>
        <a:lstStyle/>
        <a:p>
          <a:endParaRPr lang="en-US"/>
        </a:p>
      </dgm:t>
    </dgm:pt>
    <dgm:pt modelId="{CCF60FCB-67DE-49BC-B1C9-A72B94D2885B}">
      <dgm:prSet/>
      <dgm:spPr/>
      <dgm:t>
        <a:bodyPr/>
        <a:lstStyle/>
        <a:p>
          <a:r>
            <a:rPr lang="en-US"/>
            <a:t>Online consultation with key stakeholders</a:t>
          </a:r>
        </a:p>
      </dgm:t>
    </dgm:pt>
    <dgm:pt modelId="{15662F74-9A6A-4C59-BEAC-F5FB025573ED}" type="parTrans" cxnId="{6204D8BC-1C3F-4C78-884C-479FC2C23943}">
      <dgm:prSet/>
      <dgm:spPr/>
      <dgm:t>
        <a:bodyPr/>
        <a:lstStyle/>
        <a:p>
          <a:endParaRPr lang="en-US"/>
        </a:p>
      </dgm:t>
    </dgm:pt>
    <dgm:pt modelId="{DEDBD6DD-0595-42DE-B3D8-A7E8398E3146}" type="sibTrans" cxnId="{6204D8BC-1C3F-4C78-884C-479FC2C23943}">
      <dgm:prSet/>
      <dgm:spPr/>
      <dgm:t>
        <a:bodyPr/>
        <a:lstStyle/>
        <a:p>
          <a:endParaRPr lang="en-US"/>
        </a:p>
      </dgm:t>
    </dgm:pt>
    <dgm:pt modelId="{BFF47008-01EF-4745-A594-9663B2925FAD}">
      <dgm:prSet/>
      <dgm:spPr/>
      <dgm:t>
        <a:bodyPr/>
        <a:lstStyle/>
        <a:p>
          <a:r>
            <a:rPr lang="en-US"/>
            <a:t>8 Case-studies (on lessons learned from international funding programs)</a:t>
          </a:r>
        </a:p>
      </dgm:t>
    </dgm:pt>
    <dgm:pt modelId="{F7D00885-7DDC-4239-A71C-350E33DDE338}" type="parTrans" cxnId="{B74B02A5-7729-4ADB-9C46-C4C401246B22}">
      <dgm:prSet/>
      <dgm:spPr/>
      <dgm:t>
        <a:bodyPr/>
        <a:lstStyle/>
        <a:p>
          <a:endParaRPr lang="en-US"/>
        </a:p>
      </dgm:t>
    </dgm:pt>
    <dgm:pt modelId="{240F67F3-B7BD-4B99-8DEF-E009B1BE2498}" type="sibTrans" cxnId="{B74B02A5-7729-4ADB-9C46-C4C401246B22}">
      <dgm:prSet/>
      <dgm:spPr/>
      <dgm:t>
        <a:bodyPr/>
        <a:lstStyle/>
        <a:p>
          <a:endParaRPr lang="en-US"/>
        </a:p>
      </dgm:t>
    </dgm:pt>
    <dgm:pt modelId="{F0BC0ECA-95B3-9D41-9CB7-3C9ED4B1D456}" type="pres">
      <dgm:prSet presAssocID="{DC8C7BB4-69DE-43BC-B9DF-7B9E2B713B9A}" presName="linear" presStyleCnt="0">
        <dgm:presLayoutVars>
          <dgm:animLvl val="lvl"/>
          <dgm:resizeHandles val="exact"/>
        </dgm:presLayoutVars>
      </dgm:prSet>
      <dgm:spPr/>
    </dgm:pt>
    <dgm:pt modelId="{42D04FE8-29C5-B944-A4F7-CC63D092005B}" type="pres">
      <dgm:prSet presAssocID="{C1336374-1BFC-401A-92BA-53C2FD3B21E0}" presName="parentText" presStyleLbl="node1" presStyleIdx="0" presStyleCnt="12">
        <dgm:presLayoutVars>
          <dgm:chMax val="0"/>
          <dgm:bulletEnabled val="1"/>
        </dgm:presLayoutVars>
      </dgm:prSet>
      <dgm:spPr/>
    </dgm:pt>
    <dgm:pt modelId="{38245A7B-A8C0-624C-8B4B-9686A875C944}" type="pres">
      <dgm:prSet presAssocID="{5EDC3981-912C-4C31-94CD-7F13F199550F}" presName="spacer" presStyleCnt="0"/>
      <dgm:spPr/>
    </dgm:pt>
    <dgm:pt modelId="{C3E792FB-4853-0940-8120-66D602AAEBA6}" type="pres">
      <dgm:prSet presAssocID="{E8456646-E865-4C2C-A002-9AA9ADF97A98}" presName="parentText" presStyleLbl="node1" presStyleIdx="1" presStyleCnt="12">
        <dgm:presLayoutVars>
          <dgm:chMax val="0"/>
          <dgm:bulletEnabled val="1"/>
        </dgm:presLayoutVars>
      </dgm:prSet>
      <dgm:spPr/>
    </dgm:pt>
    <dgm:pt modelId="{550EA901-C70C-CC49-ABD3-B57BCB2FD086}" type="pres">
      <dgm:prSet presAssocID="{5F66B43B-CA7F-42CB-80B0-4FA19AE331FD}" presName="spacer" presStyleCnt="0"/>
      <dgm:spPr/>
    </dgm:pt>
    <dgm:pt modelId="{C071D594-F7D3-3F47-AA8E-BFAFECA7E9DB}" type="pres">
      <dgm:prSet presAssocID="{819E7D5D-4146-4AB4-BADA-BBA77F24CFAD}" presName="parentText" presStyleLbl="node1" presStyleIdx="2" presStyleCnt="12">
        <dgm:presLayoutVars>
          <dgm:chMax val="0"/>
          <dgm:bulletEnabled val="1"/>
        </dgm:presLayoutVars>
      </dgm:prSet>
      <dgm:spPr/>
    </dgm:pt>
    <dgm:pt modelId="{DB878665-E13F-B049-99E4-942DC77E21F8}" type="pres">
      <dgm:prSet presAssocID="{69EA4886-3812-494F-A1F9-293EEA82339F}" presName="spacer" presStyleCnt="0"/>
      <dgm:spPr/>
    </dgm:pt>
    <dgm:pt modelId="{07AE9DA9-B333-5944-BE31-C836EF61803F}" type="pres">
      <dgm:prSet presAssocID="{A36514BB-FEDD-4A2E-8D67-D8ACD66DC184}" presName="parentText" presStyleLbl="node1" presStyleIdx="3" presStyleCnt="12">
        <dgm:presLayoutVars>
          <dgm:chMax val="0"/>
          <dgm:bulletEnabled val="1"/>
        </dgm:presLayoutVars>
      </dgm:prSet>
      <dgm:spPr/>
    </dgm:pt>
    <dgm:pt modelId="{1E33BC76-993D-9B42-9332-4868C71C7DA3}" type="pres">
      <dgm:prSet presAssocID="{1D77AAA8-8233-4004-8976-81E030D701F3}" presName="spacer" presStyleCnt="0"/>
      <dgm:spPr/>
    </dgm:pt>
    <dgm:pt modelId="{161670B0-0DB8-F146-975C-15CDB407BFD9}" type="pres">
      <dgm:prSet presAssocID="{25767842-DE7E-4AAD-B7BF-5080D3C5C278}" presName="parentText" presStyleLbl="node1" presStyleIdx="4" presStyleCnt="12">
        <dgm:presLayoutVars>
          <dgm:chMax val="0"/>
          <dgm:bulletEnabled val="1"/>
        </dgm:presLayoutVars>
      </dgm:prSet>
      <dgm:spPr/>
    </dgm:pt>
    <dgm:pt modelId="{4E364483-44AF-C746-B966-2C95A7FF6A77}" type="pres">
      <dgm:prSet presAssocID="{AF33E6A3-976C-48CD-97B2-23A12E933295}" presName="spacer" presStyleCnt="0"/>
      <dgm:spPr/>
    </dgm:pt>
    <dgm:pt modelId="{803EF390-5DCA-E04D-9B7B-9A10726A411D}" type="pres">
      <dgm:prSet presAssocID="{DC5BBA51-0DFE-44A6-9C13-0A29CA381F94}" presName="parentText" presStyleLbl="node1" presStyleIdx="5" presStyleCnt="12">
        <dgm:presLayoutVars>
          <dgm:chMax val="0"/>
          <dgm:bulletEnabled val="1"/>
        </dgm:presLayoutVars>
      </dgm:prSet>
      <dgm:spPr/>
    </dgm:pt>
    <dgm:pt modelId="{4FA38B29-B8C7-E64B-ADA4-38A724A1D0A0}" type="pres">
      <dgm:prSet presAssocID="{0C77CE38-E94F-4326-9205-27018D35B071}" presName="spacer" presStyleCnt="0"/>
      <dgm:spPr/>
    </dgm:pt>
    <dgm:pt modelId="{AC2BC51A-BFAA-8848-9C87-86012073EDD6}" type="pres">
      <dgm:prSet presAssocID="{B6B77C38-F97F-44A9-A9D3-1CC354EB7287}" presName="parentText" presStyleLbl="node1" presStyleIdx="6" presStyleCnt="12">
        <dgm:presLayoutVars>
          <dgm:chMax val="0"/>
          <dgm:bulletEnabled val="1"/>
        </dgm:presLayoutVars>
      </dgm:prSet>
      <dgm:spPr/>
    </dgm:pt>
    <dgm:pt modelId="{16F65C94-C942-AF42-A111-962DE00ECBED}" type="pres">
      <dgm:prSet presAssocID="{5FE5321D-84F9-4548-B116-A7B94BF8F53C}" presName="spacer" presStyleCnt="0"/>
      <dgm:spPr/>
    </dgm:pt>
    <dgm:pt modelId="{A6C27342-E5B6-E44D-B616-CB77A57E0F47}" type="pres">
      <dgm:prSet presAssocID="{3D78DC47-082C-4967-9F7E-EBE062DC59FC}" presName="parentText" presStyleLbl="node1" presStyleIdx="7" presStyleCnt="12">
        <dgm:presLayoutVars>
          <dgm:chMax val="0"/>
          <dgm:bulletEnabled val="1"/>
        </dgm:presLayoutVars>
      </dgm:prSet>
      <dgm:spPr/>
    </dgm:pt>
    <dgm:pt modelId="{6406F5FF-30CF-DC4A-A1DA-338F253D43A9}" type="pres">
      <dgm:prSet presAssocID="{FBC0BE55-D604-441C-ADED-FC2DB727982B}" presName="spacer" presStyleCnt="0"/>
      <dgm:spPr/>
    </dgm:pt>
    <dgm:pt modelId="{D2656DE7-0722-724F-B276-ADE7C5F1AB71}" type="pres">
      <dgm:prSet presAssocID="{6F48872E-D4A1-4C5A-BA37-3813F882B4B3}" presName="parentText" presStyleLbl="node1" presStyleIdx="8" presStyleCnt="12">
        <dgm:presLayoutVars>
          <dgm:chMax val="0"/>
          <dgm:bulletEnabled val="1"/>
        </dgm:presLayoutVars>
      </dgm:prSet>
      <dgm:spPr/>
    </dgm:pt>
    <dgm:pt modelId="{6ABB9136-E43A-3044-801D-F489EE24A5C7}" type="pres">
      <dgm:prSet presAssocID="{C528EBF0-C0E5-4200-9F80-57549C622F74}" presName="spacer" presStyleCnt="0"/>
      <dgm:spPr/>
    </dgm:pt>
    <dgm:pt modelId="{7E96DA2F-48AC-724B-9890-AF8D34F0692C}" type="pres">
      <dgm:prSet presAssocID="{EAE67940-4958-47F4-A32E-F323376AC006}" presName="parentText" presStyleLbl="node1" presStyleIdx="9" presStyleCnt="12">
        <dgm:presLayoutVars>
          <dgm:chMax val="0"/>
          <dgm:bulletEnabled val="1"/>
        </dgm:presLayoutVars>
      </dgm:prSet>
      <dgm:spPr/>
    </dgm:pt>
    <dgm:pt modelId="{E3409532-EDA1-C748-B1C7-BB9D18AC44EF}" type="pres">
      <dgm:prSet presAssocID="{CAC280F2-2FD8-4885-976B-C3E949393896}" presName="spacer" presStyleCnt="0"/>
      <dgm:spPr/>
    </dgm:pt>
    <dgm:pt modelId="{26AC574F-787A-4642-8CD6-57493EABF25B}" type="pres">
      <dgm:prSet presAssocID="{CCF60FCB-67DE-49BC-B1C9-A72B94D2885B}" presName="parentText" presStyleLbl="node1" presStyleIdx="10" presStyleCnt="12">
        <dgm:presLayoutVars>
          <dgm:chMax val="0"/>
          <dgm:bulletEnabled val="1"/>
        </dgm:presLayoutVars>
      </dgm:prSet>
      <dgm:spPr/>
    </dgm:pt>
    <dgm:pt modelId="{A101E375-FE15-184F-8A67-4DEB424515A2}" type="pres">
      <dgm:prSet presAssocID="{DEDBD6DD-0595-42DE-B3D8-A7E8398E3146}" presName="spacer" presStyleCnt="0"/>
      <dgm:spPr/>
    </dgm:pt>
    <dgm:pt modelId="{3151DED7-8D73-3F48-ADDB-E4549DF7BC8D}" type="pres">
      <dgm:prSet presAssocID="{BFF47008-01EF-4745-A594-9663B2925FAD}" presName="parentText" presStyleLbl="node1" presStyleIdx="11" presStyleCnt="12">
        <dgm:presLayoutVars>
          <dgm:chMax val="0"/>
          <dgm:bulletEnabled val="1"/>
        </dgm:presLayoutVars>
      </dgm:prSet>
      <dgm:spPr/>
    </dgm:pt>
  </dgm:ptLst>
  <dgm:cxnLst>
    <dgm:cxn modelId="{BE6C3B06-1E36-488E-A41F-EDA650975336}" srcId="{DC8C7BB4-69DE-43BC-B9DF-7B9E2B713B9A}" destId="{6F48872E-D4A1-4C5A-BA37-3813F882B4B3}" srcOrd="8" destOrd="0" parTransId="{4053A642-9CFF-4D2A-805F-29C941425E79}" sibTransId="{C528EBF0-C0E5-4200-9F80-57549C622F74}"/>
    <dgm:cxn modelId="{5642270E-27D4-A846-ADFE-46FAD2C9ECC9}" type="presOf" srcId="{25767842-DE7E-4AAD-B7BF-5080D3C5C278}" destId="{161670B0-0DB8-F146-975C-15CDB407BFD9}" srcOrd="0" destOrd="0" presId="urn:microsoft.com/office/officeart/2005/8/layout/vList2"/>
    <dgm:cxn modelId="{58493A1B-2274-914F-AF23-55490FACC269}" type="presOf" srcId="{E8456646-E865-4C2C-A002-9AA9ADF97A98}" destId="{C3E792FB-4853-0940-8120-66D602AAEBA6}" srcOrd="0" destOrd="0" presId="urn:microsoft.com/office/officeart/2005/8/layout/vList2"/>
    <dgm:cxn modelId="{678F031F-B2F3-424D-80F2-4723E231FFDA}" srcId="{DC8C7BB4-69DE-43BC-B9DF-7B9E2B713B9A}" destId="{C1336374-1BFC-401A-92BA-53C2FD3B21E0}" srcOrd="0" destOrd="0" parTransId="{3ABD13BE-C75B-4716-B5EF-6E7E53B38AB0}" sibTransId="{5EDC3981-912C-4C31-94CD-7F13F199550F}"/>
    <dgm:cxn modelId="{13BD8A27-9FE5-4E55-AB0D-29C10216D501}" srcId="{DC8C7BB4-69DE-43BC-B9DF-7B9E2B713B9A}" destId="{3D78DC47-082C-4967-9F7E-EBE062DC59FC}" srcOrd="7" destOrd="0" parTransId="{F09A6DF0-F3AC-4E49-9959-3F0F2A0ECC03}" sibTransId="{FBC0BE55-D604-441C-ADED-FC2DB727982B}"/>
    <dgm:cxn modelId="{7DBCD42F-F460-2946-932F-05C4AFD15C01}" type="presOf" srcId="{BFF47008-01EF-4745-A594-9663B2925FAD}" destId="{3151DED7-8D73-3F48-ADDB-E4549DF7BC8D}" srcOrd="0" destOrd="0" presId="urn:microsoft.com/office/officeart/2005/8/layout/vList2"/>
    <dgm:cxn modelId="{95090232-4E96-410B-BFD7-6E03B2795948}" srcId="{DC8C7BB4-69DE-43BC-B9DF-7B9E2B713B9A}" destId="{819E7D5D-4146-4AB4-BADA-BBA77F24CFAD}" srcOrd="2" destOrd="0" parTransId="{65DCB4BC-ECF5-4E6E-ACF7-017E60CFAEB6}" sibTransId="{69EA4886-3812-494F-A1F9-293EEA82339F}"/>
    <dgm:cxn modelId="{F2EB9B35-0597-B94B-A608-435871492A67}" type="presOf" srcId="{A36514BB-FEDD-4A2E-8D67-D8ACD66DC184}" destId="{07AE9DA9-B333-5944-BE31-C836EF61803F}" srcOrd="0" destOrd="0" presId="urn:microsoft.com/office/officeart/2005/8/layout/vList2"/>
    <dgm:cxn modelId="{778DB845-489D-414B-B850-CD0D606B806F}" srcId="{DC8C7BB4-69DE-43BC-B9DF-7B9E2B713B9A}" destId="{DC5BBA51-0DFE-44A6-9C13-0A29CA381F94}" srcOrd="5" destOrd="0" parTransId="{2C2E0FC6-B89E-4FBA-A8A5-131F5F714CB1}" sibTransId="{0C77CE38-E94F-4326-9205-27018D35B071}"/>
    <dgm:cxn modelId="{D4F2EB65-29D8-C641-A77D-B02423E76167}" type="presOf" srcId="{3D78DC47-082C-4967-9F7E-EBE062DC59FC}" destId="{A6C27342-E5B6-E44D-B616-CB77A57E0F47}" srcOrd="0" destOrd="0" presId="urn:microsoft.com/office/officeart/2005/8/layout/vList2"/>
    <dgm:cxn modelId="{49A0024F-537E-5740-881C-5B72891C62DF}" type="presOf" srcId="{819E7D5D-4146-4AB4-BADA-BBA77F24CFAD}" destId="{C071D594-F7D3-3F47-AA8E-BFAFECA7E9DB}" srcOrd="0" destOrd="0" presId="urn:microsoft.com/office/officeart/2005/8/layout/vList2"/>
    <dgm:cxn modelId="{DDAC7758-8900-F345-B57C-E55D18B40D31}" type="presOf" srcId="{DC5BBA51-0DFE-44A6-9C13-0A29CA381F94}" destId="{803EF390-5DCA-E04D-9B7B-9A10726A411D}" srcOrd="0" destOrd="0" presId="urn:microsoft.com/office/officeart/2005/8/layout/vList2"/>
    <dgm:cxn modelId="{DC98728B-6D6A-4739-A4F8-B86E103F1A6F}" srcId="{DC8C7BB4-69DE-43BC-B9DF-7B9E2B713B9A}" destId="{EAE67940-4958-47F4-A32E-F323376AC006}" srcOrd="9" destOrd="0" parTransId="{47FA6802-BCD6-49CE-9EC3-8861E93A5751}" sibTransId="{CAC280F2-2FD8-4885-976B-C3E949393896}"/>
    <dgm:cxn modelId="{CD75E08E-2648-48E3-8895-8367CB4931E8}" srcId="{DC8C7BB4-69DE-43BC-B9DF-7B9E2B713B9A}" destId="{E8456646-E865-4C2C-A002-9AA9ADF97A98}" srcOrd="1" destOrd="0" parTransId="{D1BFF352-0445-4AD3-B8C8-85E86F490366}" sibTransId="{5F66B43B-CA7F-42CB-80B0-4FA19AE331FD}"/>
    <dgm:cxn modelId="{384F1C94-CBFC-477F-B0ED-2D35D73FA18A}" srcId="{DC8C7BB4-69DE-43BC-B9DF-7B9E2B713B9A}" destId="{25767842-DE7E-4AAD-B7BF-5080D3C5C278}" srcOrd="4" destOrd="0" parTransId="{56E49FAC-A8C8-47E5-94EB-6459D9FA9947}" sibTransId="{AF33E6A3-976C-48CD-97B2-23A12E933295}"/>
    <dgm:cxn modelId="{34DE6596-3ED6-684D-B3EA-ECBDE4A7AB39}" type="presOf" srcId="{CCF60FCB-67DE-49BC-B1C9-A72B94D2885B}" destId="{26AC574F-787A-4642-8CD6-57493EABF25B}" srcOrd="0" destOrd="0" presId="urn:microsoft.com/office/officeart/2005/8/layout/vList2"/>
    <dgm:cxn modelId="{28891AA3-D3E1-4945-8D97-E0D39311006B}" srcId="{DC8C7BB4-69DE-43BC-B9DF-7B9E2B713B9A}" destId="{B6B77C38-F97F-44A9-A9D3-1CC354EB7287}" srcOrd="6" destOrd="0" parTransId="{ADFAD8CA-CA13-403E-AD42-1B6939901DE5}" sibTransId="{5FE5321D-84F9-4548-B116-A7B94BF8F53C}"/>
    <dgm:cxn modelId="{568187A4-AE5A-495B-B6C4-D5D0BF1BF772}" srcId="{DC8C7BB4-69DE-43BC-B9DF-7B9E2B713B9A}" destId="{A36514BB-FEDD-4A2E-8D67-D8ACD66DC184}" srcOrd="3" destOrd="0" parTransId="{6A1F04B0-08DB-46AF-89C3-D05DD5CAF624}" sibTransId="{1D77AAA8-8233-4004-8976-81E030D701F3}"/>
    <dgm:cxn modelId="{B74B02A5-7729-4ADB-9C46-C4C401246B22}" srcId="{DC8C7BB4-69DE-43BC-B9DF-7B9E2B713B9A}" destId="{BFF47008-01EF-4745-A594-9663B2925FAD}" srcOrd="11" destOrd="0" parTransId="{F7D00885-7DDC-4239-A71C-350E33DDE338}" sibTransId="{240F67F3-B7BD-4B99-8DEF-E009B1BE2498}"/>
    <dgm:cxn modelId="{F8A71FAF-FB2B-034E-8BC6-1149BF72B19A}" type="presOf" srcId="{6F48872E-D4A1-4C5A-BA37-3813F882B4B3}" destId="{D2656DE7-0722-724F-B276-ADE7C5F1AB71}" srcOrd="0" destOrd="0" presId="urn:microsoft.com/office/officeart/2005/8/layout/vList2"/>
    <dgm:cxn modelId="{0595A3B0-F4CB-714B-B4B7-DDE596A3D7E7}" type="presOf" srcId="{C1336374-1BFC-401A-92BA-53C2FD3B21E0}" destId="{42D04FE8-29C5-B944-A4F7-CC63D092005B}" srcOrd="0" destOrd="0" presId="urn:microsoft.com/office/officeart/2005/8/layout/vList2"/>
    <dgm:cxn modelId="{6204D8BC-1C3F-4C78-884C-479FC2C23943}" srcId="{DC8C7BB4-69DE-43BC-B9DF-7B9E2B713B9A}" destId="{CCF60FCB-67DE-49BC-B1C9-A72B94D2885B}" srcOrd="10" destOrd="0" parTransId="{15662F74-9A6A-4C59-BEAC-F5FB025573ED}" sibTransId="{DEDBD6DD-0595-42DE-B3D8-A7E8398E3146}"/>
    <dgm:cxn modelId="{6BEEFED9-F58F-DD42-ACC9-1FAD945BFF9D}" type="presOf" srcId="{EAE67940-4958-47F4-A32E-F323376AC006}" destId="{7E96DA2F-48AC-724B-9890-AF8D34F0692C}" srcOrd="0" destOrd="0" presId="urn:microsoft.com/office/officeart/2005/8/layout/vList2"/>
    <dgm:cxn modelId="{99C06DE1-850C-FF47-8D32-E15935D5545F}" type="presOf" srcId="{DC8C7BB4-69DE-43BC-B9DF-7B9E2B713B9A}" destId="{F0BC0ECA-95B3-9D41-9CB7-3C9ED4B1D456}" srcOrd="0" destOrd="0" presId="urn:microsoft.com/office/officeart/2005/8/layout/vList2"/>
    <dgm:cxn modelId="{44029DE2-1AE9-F245-B5DA-306255838521}" type="presOf" srcId="{B6B77C38-F97F-44A9-A9D3-1CC354EB7287}" destId="{AC2BC51A-BFAA-8848-9C87-86012073EDD6}" srcOrd="0" destOrd="0" presId="urn:microsoft.com/office/officeart/2005/8/layout/vList2"/>
    <dgm:cxn modelId="{5FF951E4-87D1-0B42-A0EC-0B9927F9D7A4}" type="presParOf" srcId="{F0BC0ECA-95B3-9D41-9CB7-3C9ED4B1D456}" destId="{42D04FE8-29C5-B944-A4F7-CC63D092005B}" srcOrd="0" destOrd="0" presId="urn:microsoft.com/office/officeart/2005/8/layout/vList2"/>
    <dgm:cxn modelId="{66085A5A-E8F5-5D4B-B872-10773CC8E2CA}" type="presParOf" srcId="{F0BC0ECA-95B3-9D41-9CB7-3C9ED4B1D456}" destId="{38245A7B-A8C0-624C-8B4B-9686A875C944}" srcOrd="1" destOrd="0" presId="urn:microsoft.com/office/officeart/2005/8/layout/vList2"/>
    <dgm:cxn modelId="{3FCDC89B-8589-8449-8398-F46C5E142694}" type="presParOf" srcId="{F0BC0ECA-95B3-9D41-9CB7-3C9ED4B1D456}" destId="{C3E792FB-4853-0940-8120-66D602AAEBA6}" srcOrd="2" destOrd="0" presId="urn:microsoft.com/office/officeart/2005/8/layout/vList2"/>
    <dgm:cxn modelId="{3F575220-4243-8847-B99C-368ABFFB7FDB}" type="presParOf" srcId="{F0BC0ECA-95B3-9D41-9CB7-3C9ED4B1D456}" destId="{550EA901-C70C-CC49-ABD3-B57BCB2FD086}" srcOrd="3" destOrd="0" presId="urn:microsoft.com/office/officeart/2005/8/layout/vList2"/>
    <dgm:cxn modelId="{79E3CFEA-C95A-4D43-82DE-8E28FA9CB9CE}" type="presParOf" srcId="{F0BC0ECA-95B3-9D41-9CB7-3C9ED4B1D456}" destId="{C071D594-F7D3-3F47-AA8E-BFAFECA7E9DB}" srcOrd="4" destOrd="0" presId="urn:microsoft.com/office/officeart/2005/8/layout/vList2"/>
    <dgm:cxn modelId="{D5A2ABE2-B12E-9D40-87C4-BDDE10D34338}" type="presParOf" srcId="{F0BC0ECA-95B3-9D41-9CB7-3C9ED4B1D456}" destId="{DB878665-E13F-B049-99E4-942DC77E21F8}" srcOrd="5" destOrd="0" presId="urn:microsoft.com/office/officeart/2005/8/layout/vList2"/>
    <dgm:cxn modelId="{1D670F47-68D1-6547-B266-3BBB0895B13D}" type="presParOf" srcId="{F0BC0ECA-95B3-9D41-9CB7-3C9ED4B1D456}" destId="{07AE9DA9-B333-5944-BE31-C836EF61803F}" srcOrd="6" destOrd="0" presId="urn:microsoft.com/office/officeart/2005/8/layout/vList2"/>
    <dgm:cxn modelId="{98D268FA-B340-7543-9EBF-6B117220516B}" type="presParOf" srcId="{F0BC0ECA-95B3-9D41-9CB7-3C9ED4B1D456}" destId="{1E33BC76-993D-9B42-9332-4868C71C7DA3}" srcOrd="7" destOrd="0" presId="urn:microsoft.com/office/officeart/2005/8/layout/vList2"/>
    <dgm:cxn modelId="{B1FB9DD5-E80A-4047-854D-DA7740BC5FC2}" type="presParOf" srcId="{F0BC0ECA-95B3-9D41-9CB7-3C9ED4B1D456}" destId="{161670B0-0DB8-F146-975C-15CDB407BFD9}" srcOrd="8" destOrd="0" presId="urn:microsoft.com/office/officeart/2005/8/layout/vList2"/>
    <dgm:cxn modelId="{9563D62A-C95C-BE44-9119-DB3091F4699E}" type="presParOf" srcId="{F0BC0ECA-95B3-9D41-9CB7-3C9ED4B1D456}" destId="{4E364483-44AF-C746-B966-2C95A7FF6A77}" srcOrd="9" destOrd="0" presId="urn:microsoft.com/office/officeart/2005/8/layout/vList2"/>
    <dgm:cxn modelId="{00F0AFC2-F42C-DA48-811A-F32E12C60216}" type="presParOf" srcId="{F0BC0ECA-95B3-9D41-9CB7-3C9ED4B1D456}" destId="{803EF390-5DCA-E04D-9B7B-9A10726A411D}" srcOrd="10" destOrd="0" presId="urn:microsoft.com/office/officeart/2005/8/layout/vList2"/>
    <dgm:cxn modelId="{0FAE585A-7D73-5F43-A146-4C329F9B6039}" type="presParOf" srcId="{F0BC0ECA-95B3-9D41-9CB7-3C9ED4B1D456}" destId="{4FA38B29-B8C7-E64B-ADA4-38A724A1D0A0}" srcOrd="11" destOrd="0" presId="urn:microsoft.com/office/officeart/2005/8/layout/vList2"/>
    <dgm:cxn modelId="{E43F1788-B6CB-B546-B3A8-2D5AE82DCEE1}" type="presParOf" srcId="{F0BC0ECA-95B3-9D41-9CB7-3C9ED4B1D456}" destId="{AC2BC51A-BFAA-8848-9C87-86012073EDD6}" srcOrd="12" destOrd="0" presId="urn:microsoft.com/office/officeart/2005/8/layout/vList2"/>
    <dgm:cxn modelId="{C8C65261-0B65-E345-B6E3-1AEA134D616A}" type="presParOf" srcId="{F0BC0ECA-95B3-9D41-9CB7-3C9ED4B1D456}" destId="{16F65C94-C942-AF42-A111-962DE00ECBED}" srcOrd="13" destOrd="0" presId="urn:microsoft.com/office/officeart/2005/8/layout/vList2"/>
    <dgm:cxn modelId="{62973E08-2841-A44D-9BC7-54B4D26FC4D3}" type="presParOf" srcId="{F0BC0ECA-95B3-9D41-9CB7-3C9ED4B1D456}" destId="{A6C27342-E5B6-E44D-B616-CB77A57E0F47}" srcOrd="14" destOrd="0" presId="urn:microsoft.com/office/officeart/2005/8/layout/vList2"/>
    <dgm:cxn modelId="{3BA0F8E2-9798-A04D-B55A-F0BB060B062C}" type="presParOf" srcId="{F0BC0ECA-95B3-9D41-9CB7-3C9ED4B1D456}" destId="{6406F5FF-30CF-DC4A-A1DA-338F253D43A9}" srcOrd="15" destOrd="0" presId="urn:microsoft.com/office/officeart/2005/8/layout/vList2"/>
    <dgm:cxn modelId="{9C6B99BB-37AC-9D44-9B1F-F6CAFA48CDDB}" type="presParOf" srcId="{F0BC0ECA-95B3-9D41-9CB7-3C9ED4B1D456}" destId="{D2656DE7-0722-724F-B276-ADE7C5F1AB71}" srcOrd="16" destOrd="0" presId="urn:microsoft.com/office/officeart/2005/8/layout/vList2"/>
    <dgm:cxn modelId="{C2FFD35E-B9B3-EA4F-89F4-4D446EEE9E24}" type="presParOf" srcId="{F0BC0ECA-95B3-9D41-9CB7-3C9ED4B1D456}" destId="{6ABB9136-E43A-3044-801D-F489EE24A5C7}" srcOrd="17" destOrd="0" presId="urn:microsoft.com/office/officeart/2005/8/layout/vList2"/>
    <dgm:cxn modelId="{73802E25-4914-AB45-B67C-A8F97A231A26}" type="presParOf" srcId="{F0BC0ECA-95B3-9D41-9CB7-3C9ED4B1D456}" destId="{7E96DA2F-48AC-724B-9890-AF8D34F0692C}" srcOrd="18" destOrd="0" presId="urn:microsoft.com/office/officeart/2005/8/layout/vList2"/>
    <dgm:cxn modelId="{CD5D9A7D-D892-1D43-AD62-7CC1001D56C3}" type="presParOf" srcId="{F0BC0ECA-95B3-9D41-9CB7-3C9ED4B1D456}" destId="{E3409532-EDA1-C748-B1C7-BB9D18AC44EF}" srcOrd="19" destOrd="0" presId="urn:microsoft.com/office/officeart/2005/8/layout/vList2"/>
    <dgm:cxn modelId="{3FF151F6-5647-8045-80DF-10CF37919F6F}" type="presParOf" srcId="{F0BC0ECA-95B3-9D41-9CB7-3C9ED4B1D456}" destId="{26AC574F-787A-4642-8CD6-57493EABF25B}" srcOrd="20" destOrd="0" presId="urn:microsoft.com/office/officeart/2005/8/layout/vList2"/>
    <dgm:cxn modelId="{601A2B8A-ED12-E848-9BF8-A275CA0AB6D1}" type="presParOf" srcId="{F0BC0ECA-95B3-9D41-9CB7-3C9ED4B1D456}" destId="{A101E375-FE15-184F-8A67-4DEB424515A2}" srcOrd="21" destOrd="0" presId="urn:microsoft.com/office/officeart/2005/8/layout/vList2"/>
    <dgm:cxn modelId="{58652DDA-4BBD-C84F-8A92-1D62C18683CC}" type="presParOf" srcId="{F0BC0ECA-95B3-9D41-9CB7-3C9ED4B1D456}" destId="{3151DED7-8D73-3F48-ADDB-E4549DF7BC8D}" srcOrd="2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A823C8-CA9E-4758-80C4-C3CE9D1109FB}"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C563E300-B22C-426D-8ACB-792DCB3C45A2}">
      <dgm:prSet/>
      <dgm:spPr/>
      <dgm:t>
        <a:bodyPr/>
        <a:lstStyle/>
        <a:p>
          <a:r>
            <a:rPr lang="en-US"/>
            <a:t>4 consultations with children (focus groups)</a:t>
          </a:r>
        </a:p>
      </dgm:t>
    </dgm:pt>
    <dgm:pt modelId="{F491EB83-B708-4476-9CE8-AF7D4AFE1843}" type="parTrans" cxnId="{F9C8BEB6-CA08-4826-9A77-8B686FA43E60}">
      <dgm:prSet/>
      <dgm:spPr/>
      <dgm:t>
        <a:bodyPr/>
        <a:lstStyle/>
        <a:p>
          <a:endParaRPr lang="en-US"/>
        </a:p>
      </dgm:t>
    </dgm:pt>
    <dgm:pt modelId="{11A36E4F-2D29-49A0-9E57-968B50CA348B}" type="sibTrans" cxnId="{F9C8BEB6-CA08-4826-9A77-8B686FA43E60}">
      <dgm:prSet/>
      <dgm:spPr/>
      <dgm:t>
        <a:bodyPr/>
        <a:lstStyle/>
        <a:p>
          <a:endParaRPr lang="en-US"/>
        </a:p>
      </dgm:t>
    </dgm:pt>
    <dgm:pt modelId="{407650DD-12C1-49CD-ADDA-D474877EC113}">
      <dgm:prSet/>
      <dgm:spPr/>
      <dgm:t>
        <a:bodyPr/>
        <a:lstStyle/>
        <a:p>
          <a:r>
            <a:rPr lang="en-US"/>
            <a:t>4 fact-finding workshops on the target groups</a:t>
          </a:r>
        </a:p>
      </dgm:t>
    </dgm:pt>
    <dgm:pt modelId="{3808C25A-D064-4021-8AF1-C1EB217C4879}" type="parTrans" cxnId="{99DCDA8C-7837-4F85-A1F4-FDCC1AF99C37}">
      <dgm:prSet/>
      <dgm:spPr/>
      <dgm:t>
        <a:bodyPr/>
        <a:lstStyle/>
        <a:p>
          <a:endParaRPr lang="en-US"/>
        </a:p>
      </dgm:t>
    </dgm:pt>
    <dgm:pt modelId="{3633B758-CC7E-4E2B-9B67-0CC24D9A6F53}" type="sibTrans" cxnId="{99DCDA8C-7837-4F85-A1F4-FDCC1AF99C37}">
      <dgm:prSet/>
      <dgm:spPr/>
      <dgm:t>
        <a:bodyPr/>
        <a:lstStyle/>
        <a:p>
          <a:endParaRPr lang="en-US"/>
        </a:p>
      </dgm:t>
    </dgm:pt>
    <dgm:pt modelId="{EB6B6D2E-481B-453F-86B9-41DF0B07A3CB}">
      <dgm:prSet/>
      <dgm:spPr/>
      <dgm:t>
        <a:bodyPr/>
        <a:lstStyle/>
        <a:p>
          <a:r>
            <a:rPr lang="en-US"/>
            <a:t>Intermediate Report</a:t>
          </a:r>
        </a:p>
      </dgm:t>
    </dgm:pt>
    <dgm:pt modelId="{659B192A-FCEE-4C1B-9356-07A901933832}" type="parTrans" cxnId="{CD5B9718-C4CE-4543-9E31-5A9DC934435B}">
      <dgm:prSet/>
      <dgm:spPr/>
      <dgm:t>
        <a:bodyPr/>
        <a:lstStyle/>
        <a:p>
          <a:endParaRPr lang="en-US"/>
        </a:p>
      </dgm:t>
    </dgm:pt>
    <dgm:pt modelId="{04AD7A5B-5B75-4F99-96F1-2C11CAD5DEB5}" type="sibTrans" cxnId="{CD5B9718-C4CE-4543-9E31-5A9DC934435B}">
      <dgm:prSet/>
      <dgm:spPr/>
      <dgm:t>
        <a:bodyPr/>
        <a:lstStyle/>
        <a:p>
          <a:endParaRPr lang="en-US"/>
        </a:p>
      </dgm:t>
    </dgm:pt>
    <dgm:pt modelId="{CAFA94E7-3C35-4BCE-A5C7-67724C7CBDF4}">
      <dgm:prSet/>
      <dgm:spPr/>
      <dgm:t>
        <a:bodyPr/>
        <a:lstStyle/>
        <a:p>
          <a:r>
            <a:rPr lang="en-US"/>
            <a:t>Final Conference (17 February 2020)</a:t>
          </a:r>
        </a:p>
      </dgm:t>
    </dgm:pt>
    <dgm:pt modelId="{C4AEA370-8F42-45AB-BFCD-E58CE77FB09A}" type="parTrans" cxnId="{650AA34F-E23B-458F-9D78-204E78FD7363}">
      <dgm:prSet/>
      <dgm:spPr/>
      <dgm:t>
        <a:bodyPr/>
        <a:lstStyle/>
        <a:p>
          <a:endParaRPr lang="en-US"/>
        </a:p>
      </dgm:t>
    </dgm:pt>
    <dgm:pt modelId="{1FCC922A-168D-4C02-8EB4-E73990FBF8E4}" type="sibTrans" cxnId="{650AA34F-E23B-458F-9D78-204E78FD7363}">
      <dgm:prSet/>
      <dgm:spPr/>
      <dgm:t>
        <a:bodyPr/>
        <a:lstStyle/>
        <a:p>
          <a:endParaRPr lang="en-US"/>
        </a:p>
      </dgm:t>
    </dgm:pt>
    <dgm:pt modelId="{8522C7A0-7F88-4C8D-B113-269FBCAED618}">
      <dgm:prSet/>
      <dgm:spPr/>
      <dgm:t>
        <a:bodyPr/>
        <a:lstStyle/>
        <a:p>
          <a:r>
            <a:rPr lang="en-US"/>
            <a:t>Final Report (June 2020) (http://ec.Europa.eu/social/main..jsp?catld=1428&amp;langld=en)</a:t>
          </a:r>
        </a:p>
      </dgm:t>
    </dgm:pt>
    <dgm:pt modelId="{224CD90F-1062-4955-81B6-6355617E500E}" type="parTrans" cxnId="{E1C5F7CA-9779-4A5F-87ED-5DE989DEFC85}">
      <dgm:prSet/>
      <dgm:spPr/>
      <dgm:t>
        <a:bodyPr/>
        <a:lstStyle/>
        <a:p>
          <a:endParaRPr lang="en-US"/>
        </a:p>
      </dgm:t>
    </dgm:pt>
    <dgm:pt modelId="{856DCD2A-5A6B-412E-AC2C-885B4A920B4A}" type="sibTrans" cxnId="{E1C5F7CA-9779-4A5F-87ED-5DE989DEFC85}">
      <dgm:prSet/>
      <dgm:spPr/>
      <dgm:t>
        <a:bodyPr/>
        <a:lstStyle/>
        <a:p>
          <a:endParaRPr lang="en-US"/>
        </a:p>
      </dgm:t>
    </dgm:pt>
    <dgm:pt modelId="{AF5525B3-68E7-6643-8F7C-1C3C63357EE3}" type="pres">
      <dgm:prSet presAssocID="{2EA823C8-CA9E-4758-80C4-C3CE9D1109FB}" presName="linear" presStyleCnt="0">
        <dgm:presLayoutVars>
          <dgm:animLvl val="lvl"/>
          <dgm:resizeHandles val="exact"/>
        </dgm:presLayoutVars>
      </dgm:prSet>
      <dgm:spPr/>
    </dgm:pt>
    <dgm:pt modelId="{413D90B4-1EBB-754E-BE58-BDD7AE3876E2}" type="pres">
      <dgm:prSet presAssocID="{C563E300-B22C-426D-8ACB-792DCB3C45A2}" presName="parentText" presStyleLbl="node1" presStyleIdx="0" presStyleCnt="5">
        <dgm:presLayoutVars>
          <dgm:chMax val="0"/>
          <dgm:bulletEnabled val="1"/>
        </dgm:presLayoutVars>
      </dgm:prSet>
      <dgm:spPr/>
    </dgm:pt>
    <dgm:pt modelId="{AC6222ED-0C55-5B4E-8B1F-5B244D1844E1}" type="pres">
      <dgm:prSet presAssocID="{11A36E4F-2D29-49A0-9E57-968B50CA348B}" presName="spacer" presStyleCnt="0"/>
      <dgm:spPr/>
    </dgm:pt>
    <dgm:pt modelId="{18B2DAE8-BA11-6C4F-8E2C-D5A90532CDA1}" type="pres">
      <dgm:prSet presAssocID="{407650DD-12C1-49CD-ADDA-D474877EC113}" presName="parentText" presStyleLbl="node1" presStyleIdx="1" presStyleCnt="5">
        <dgm:presLayoutVars>
          <dgm:chMax val="0"/>
          <dgm:bulletEnabled val="1"/>
        </dgm:presLayoutVars>
      </dgm:prSet>
      <dgm:spPr/>
    </dgm:pt>
    <dgm:pt modelId="{7C7BC07B-DFE6-7145-A853-BA85988166BB}" type="pres">
      <dgm:prSet presAssocID="{3633B758-CC7E-4E2B-9B67-0CC24D9A6F53}" presName="spacer" presStyleCnt="0"/>
      <dgm:spPr/>
    </dgm:pt>
    <dgm:pt modelId="{F075D088-1BC4-694F-B484-DF8F08D9FB6F}" type="pres">
      <dgm:prSet presAssocID="{EB6B6D2E-481B-453F-86B9-41DF0B07A3CB}" presName="parentText" presStyleLbl="node1" presStyleIdx="2" presStyleCnt="5">
        <dgm:presLayoutVars>
          <dgm:chMax val="0"/>
          <dgm:bulletEnabled val="1"/>
        </dgm:presLayoutVars>
      </dgm:prSet>
      <dgm:spPr/>
    </dgm:pt>
    <dgm:pt modelId="{4CA6DAD0-8BA8-5744-8FEF-AAA94FC5E590}" type="pres">
      <dgm:prSet presAssocID="{04AD7A5B-5B75-4F99-96F1-2C11CAD5DEB5}" presName="spacer" presStyleCnt="0"/>
      <dgm:spPr/>
    </dgm:pt>
    <dgm:pt modelId="{E8549AF6-7BDC-584A-9F3C-F822ED81F74C}" type="pres">
      <dgm:prSet presAssocID="{CAFA94E7-3C35-4BCE-A5C7-67724C7CBDF4}" presName="parentText" presStyleLbl="node1" presStyleIdx="3" presStyleCnt="5">
        <dgm:presLayoutVars>
          <dgm:chMax val="0"/>
          <dgm:bulletEnabled val="1"/>
        </dgm:presLayoutVars>
      </dgm:prSet>
      <dgm:spPr/>
    </dgm:pt>
    <dgm:pt modelId="{CD3484CA-FBD7-5244-A5DA-15CAB25C01EB}" type="pres">
      <dgm:prSet presAssocID="{1FCC922A-168D-4C02-8EB4-E73990FBF8E4}" presName="spacer" presStyleCnt="0"/>
      <dgm:spPr/>
    </dgm:pt>
    <dgm:pt modelId="{09B6F41B-BA66-754C-A75D-0F159706608F}" type="pres">
      <dgm:prSet presAssocID="{8522C7A0-7F88-4C8D-B113-269FBCAED618}" presName="parentText" presStyleLbl="node1" presStyleIdx="4" presStyleCnt="5">
        <dgm:presLayoutVars>
          <dgm:chMax val="0"/>
          <dgm:bulletEnabled val="1"/>
        </dgm:presLayoutVars>
      </dgm:prSet>
      <dgm:spPr/>
    </dgm:pt>
  </dgm:ptLst>
  <dgm:cxnLst>
    <dgm:cxn modelId="{CD5B9718-C4CE-4543-9E31-5A9DC934435B}" srcId="{2EA823C8-CA9E-4758-80C4-C3CE9D1109FB}" destId="{EB6B6D2E-481B-453F-86B9-41DF0B07A3CB}" srcOrd="2" destOrd="0" parTransId="{659B192A-FCEE-4C1B-9356-07A901933832}" sibTransId="{04AD7A5B-5B75-4F99-96F1-2C11CAD5DEB5}"/>
    <dgm:cxn modelId="{0A408962-71D8-E945-B125-9F0ACDCBDE32}" type="presOf" srcId="{8522C7A0-7F88-4C8D-B113-269FBCAED618}" destId="{09B6F41B-BA66-754C-A75D-0F159706608F}" srcOrd="0" destOrd="0" presId="urn:microsoft.com/office/officeart/2005/8/layout/vList2"/>
    <dgm:cxn modelId="{650AA34F-E23B-458F-9D78-204E78FD7363}" srcId="{2EA823C8-CA9E-4758-80C4-C3CE9D1109FB}" destId="{CAFA94E7-3C35-4BCE-A5C7-67724C7CBDF4}" srcOrd="3" destOrd="0" parTransId="{C4AEA370-8F42-45AB-BFCD-E58CE77FB09A}" sibTransId="{1FCC922A-168D-4C02-8EB4-E73990FBF8E4}"/>
    <dgm:cxn modelId="{B064D752-A0DC-1847-A194-B69EF9B82922}" type="presOf" srcId="{2EA823C8-CA9E-4758-80C4-C3CE9D1109FB}" destId="{AF5525B3-68E7-6643-8F7C-1C3C63357EE3}" srcOrd="0" destOrd="0" presId="urn:microsoft.com/office/officeart/2005/8/layout/vList2"/>
    <dgm:cxn modelId="{99DCDA8C-7837-4F85-A1F4-FDCC1AF99C37}" srcId="{2EA823C8-CA9E-4758-80C4-C3CE9D1109FB}" destId="{407650DD-12C1-49CD-ADDA-D474877EC113}" srcOrd="1" destOrd="0" parTransId="{3808C25A-D064-4021-8AF1-C1EB217C4879}" sibTransId="{3633B758-CC7E-4E2B-9B67-0CC24D9A6F53}"/>
    <dgm:cxn modelId="{6A4B84A5-0E79-2A4A-9BD4-B71AB666AFD0}" type="presOf" srcId="{407650DD-12C1-49CD-ADDA-D474877EC113}" destId="{18B2DAE8-BA11-6C4F-8E2C-D5A90532CDA1}" srcOrd="0" destOrd="0" presId="urn:microsoft.com/office/officeart/2005/8/layout/vList2"/>
    <dgm:cxn modelId="{6D8026A7-BDBB-BE43-A55A-91F0FC4FF36E}" type="presOf" srcId="{CAFA94E7-3C35-4BCE-A5C7-67724C7CBDF4}" destId="{E8549AF6-7BDC-584A-9F3C-F822ED81F74C}" srcOrd="0" destOrd="0" presId="urn:microsoft.com/office/officeart/2005/8/layout/vList2"/>
    <dgm:cxn modelId="{F9C8BEB6-CA08-4826-9A77-8B686FA43E60}" srcId="{2EA823C8-CA9E-4758-80C4-C3CE9D1109FB}" destId="{C563E300-B22C-426D-8ACB-792DCB3C45A2}" srcOrd="0" destOrd="0" parTransId="{F491EB83-B708-4476-9CE8-AF7D4AFE1843}" sibTransId="{11A36E4F-2D29-49A0-9E57-968B50CA348B}"/>
    <dgm:cxn modelId="{E1C5F7CA-9779-4A5F-87ED-5DE989DEFC85}" srcId="{2EA823C8-CA9E-4758-80C4-C3CE9D1109FB}" destId="{8522C7A0-7F88-4C8D-B113-269FBCAED618}" srcOrd="4" destOrd="0" parTransId="{224CD90F-1062-4955-81B6-6355617E500E}" sibTransId="{856DCD2A-5A6B-412E-AC2C-885B4A920B4A}"/>
    <dgm:cxn modelId="{71F0B0CE-9BCC-3745-8412-3E61CC8AA968}" type="presOf" srcId="{EB6B6D2E-481B-453F-86B9-41DF0B07A3CB}" destId="{F075D088-1BC4-694F-B484-DF8F08D9FB6F}" srcOrd="0" destOrd="0" presId="urn:microsoft.com/office/officeart/2005/8/layout/vList2"/>
    <dgm:cxn modelId="{F714B9D4-A50B-3341-B0BF-D141AAAEF3FE}" type="presOf" srcId="{C563E300-B22C-426D-8ACB-792DCB3C45A2}" destId="{413D90B4-1EBB-754E-BE58-BDD7AE3876E2}" srcOrd="0" destOrd="0" presId="urn:microsoft.com/office/officeart/2005/8/layout/vList2"/>
    <dgm:cxn modelId="{AEE87586-FDD2-5144-9E35-096BF5C465C1}" type="presParOf" srcId="{AF5525B3-68E7-6643-8F7C-1C3C63357EE3}" destId="{413D90B4-1EBB-754E-BE58-BDD7AE3876E2}" srcOrd="0" destOrd="0" presId="urn:microsoft.com/office/officeart/2005/8/layout/vList2"/>
    <dgm:cxn modelId="{6802F64A-CEAF-0349-8C80-9309928E30EE}" type="presParOf" srcId="{AF5525B3-68E7-6643-8F7C-1C3C63357EE3}" destId="{AC6222ED-0C55-5B4E-8B1F-5B244D1844E1}" srcOrd="1" destOrd="0" presId="urn:microsoft.com/office/officeart/2005/8/layout/vList2"/>
    <dgm:cxn modelId="{0F2C2CB8-FCC8-CC46-A9A5-DF9D738CC660}" type="presParOf" srcId="{AF5525B3-68E7-6643-8F7C-1C3C63357EE3}" destId="{18B2DAE8-BA11-6C4F-8E2C-D5A90532CDA1}" srcOrd="2" destOrd="0" presId="urn:microsoft.com/office/officeart/2005/8/layout/vList2"/>
    <dgm:cxn modelId="{8D56EF95-AA7F-214A-8EED-FA4BE1F8B438}" type="presParOf" srcId="{AF5525B3-68E7-6643-8F7C-1C3C63357EE3}" destId="{7C7BC07B-DFE6-7145-A853-BA85988166BB}" srcOrd="3" destOrd="0" presId="urn:microsoft.com/office/officeart/2005/8/layout/vList2"/>
    <dgm:cxn modelId="{3814516B-F4DD-7543-B1D0-9F7B5BD06E2B}" type="presParOf" srcId="{AF5525B3-68E7-6643-8F7C-1C3C63357EE3}" destId="{F075D088-1BC4-694F-B484-DF8F08D9FB6F}" srcOrd="4" destOrd="0" presId="urn:microsoft.com/office/officeart/2005/8/layout/vList2"/>
    <dgm:cxn modelId="{C48C476D-1D1D-5041-80F5-7CF357BF1DC6}" type="presParOf" srcId="{AF5525B3-68E7-6643-8F7C-1C3C63357EE3}" destId="{4CA6DAD0-8BA8-5744-8FEF-AAA94FC5E590}" srcOrd="5" destOrd="0" presId="urn:microsoft.com/office/officeart/2005/8/layout/vList2"/>
    <dgm:cxn modelId="{6D3F8950-8B8A-B746-8CFC-F457D0058F5A}" type="presParOf" srcId="{AF5525B3-68E7-6643-8F7C-1C3C63357EE3}" destId="{E8549AF6-7BDC-584A-9F3C-F822ED81F74C}" srcOrd="6" destOrd="0" presId="urn:microsoft.com/office/officeart/2005/8/layout/vList2"/>
    <dgm:cxn modelId="{B7182D77-E26C-6849-875E-BE54DDAA7B12}" type="presParOf" srcId="{AF5525B3-68E7-6643-8F7C-1C3C63357EE3}" destId="{CD3484CA-FBD7-5244-A5DA-15CAB25C01EB}" srcOrd="7" destOrd="0" presId="urn:microsoft.com/office/officeart/2005/8/layout/vList2"/>
    <dgm:cxn modelId="{6A3C15EA-F44C-3B49-8C0B-FACB6AA94002}" type="presParOf" srcId="{AF5525B3-68E7-6643-8F7C-1C3C63357EE3}" destId="{09B6F41B-BA66-754C-A75D-0F159706608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B3772A-6094-4244-A62D-06344540BA34}"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56E04A4F-4673-4CAB-9946-862CD6127C20}">
      <dgm:prSet/>
      <dgm:spPr/>
      <dgm:t>
        <a:bodyPr/>
        <a:lstStyle/>
        <a:p>
          <a:r>
            <a:rPr lang="en-US"/>
            <a:t>The Child Guarantee is properly monitored and feeds into the European Semester annually (indicators disaggregated and children in need taken into account, annual reporting on outcomes, included into country specific recommendations)</a:t>
          </a:r>
        </a:p>
      </dgm:t>
    </dgm:pt>
    <dgm:pt modelId="{877760C1-583D-4719-AF2B-5B22D939B27F}" type="parTrans" cxnId="{A95DBFCF-D21C-4196-B713-AA16FEC28B73}">
      <dgm:prSet/>
      <dgm:spPr/>
      <dgm:t>
        <a:bodyPr/>
        <a:lstStyle/>
        <a:p>
          <a:endParaRPr lang="en-US"/>
        </a:p>
      </dgm:t>
    </dgm:pt>
    <dgm:pt modelId="{AC75720B-00D0-44B9-B705-E3E273A25BB9}" type="sibTrans" cxnId="{A95DBFCF-D21C-4196-B713-AA16FEC28B73}">
      <dgm:prSet/>
      <dgm:spPr/>
      <dgm:t>
        <a:bodyPr/>
        <a:lstStyle/>
        <a:p>
          <a:endParaRPr lang="en-US"/>
        </a:p>
      </dgm:t>
    </dgm:pt>
    <dgm:pt modelId="{DE75AF86-F3CF-4A3A-997E-26214F1F1993}">
      <dgm:prSet/>
      <dgm:spPr/>
      <dgm:t>
        <a:bodyPr/>
        <a:lstStyle/>
        <a:p>
          <a:r>
            <a:rPr lang="en-US"/>
            <a:t>Supporting a child rights approach in tackling poverty and the fight against all form of discrimination, segregation, bullying of children and their families when trying to access key rights, resources and services</a:t>
          </a:r>
        </a:p>
      </dgm:t>
    </dgm:pt>
    <dgm:pt modelId="{40C2E298-D09A-4E65-96FE-0CEFFF0AD9AE}" type="parTrans" cxnId="{D3B6537C-569C-4720-959D-41E723871D2F}">
      <dgm:prSet/>
      <dgm:spPr/>
      <dgm:t>
        <a:bodyPr/>
        <a:lstStyle/>
        <a:p>
          <a:endParaRPr lang="en-US"/>
        </a:p>
      </dgm:t>
    </dgm:pt>
    <dgm:pt modelId="{877F5917-B5B6-472C-819B-702569A47C19}" type="sibTrans" cxnId="{D3B6537C-569C-4720-959D-41E723871D2F}">
      <dgm:prSet/>
      <dgm:spPr/>
      <dgm:t>
        <a:bodyPr/>
        <a:lstStyle/>
        <a:p>
          <a:endParaRPr lang="en-US"/>
        </a:p>
      </dgm:t>
    </dgm:pt>
    <dgm:pt modelId="{7EE42166-4185-4101-AC32-48A0A971511C}">
      <dgm:prSet/>
      <dgm:spPr/>
      <dgm:t>
        <a:bodyPr/>
        <a:lstStyle/>
        <a:p>
          <a:r>
            <a:rPr lang="en-US"/>
            <a:t>Ensure the child is placed in institutions and reinforce the transition from institutional to community-based care  (no placement in institutions, prevention of out of home care, family strengthening and gate keeping, local service provision, reintegration, after care)</a:t>
          </a:r>
        </a:p>
      </dgm:t>
    </dgm:pt>
    <dgm:pt modelId="{819F0136-A0ED-4DCF-90D0-DD92AC88EE24}" type="parTrans" cxnId="{575176A3-F597-4EF4-A018-46F6A84AF4D5}">
      <dgm:prSet/>
      <dgm:spPr/>
      <dgm:t>
        <a:bodyPr/>
        <a:lstStyle/>
        <a:p>
          <a:endParaRPr lang="en-US"/>
        </a:p>
      </dgm:t>
    </dgm:pt>
    <dgm:pt modelId="{74E6B44D-BCCF-411B-A827-D0F5AB927E1F}" type="sibTrans" cxnId="{575176A3-F597-4EF4-A018-46F6A84AF4D5}">
      <dgm:prSet/>
      <dgm:spPr/>
      <dgm:t>
        <a:bodyPr/>
        <a:lstStyle/>
        <a:p>
          <a:endParaRPr lang="en-US"/>
        </a:p>
      </dgm:t>
    </dgm:pt>
    <dgm:pt modelId="{303B2593-6697-48BB-889F-D5DEA9A5C544}">
      <dgm:prSet/>
      <dgm:spPr/>
      <dgm:t>
        <a:bodyPr/>
        <a:lstStyle/>
        <a:p>
          <a:r>
            <a:rPr lang="en-US"/>
            <a:t>(EU Alliance for Investing in Children: </a:t>
          </a:r>
          <a:r>
            <a:rPr lang="en-US">
              <a:hlinkClick xmlns:r="http://schemas.openxmlformats.org/officeDocument/2006/relationships" r:id="rId1"/>
            </a:rPr>
            <a:t>http://www.alliance4investinginchildren.eu</a:t>
          </a:r>
          <a:r>
            <a:rPr lang="en-US"/>
            <a:t>, endorsed by the EEG: https://deinstitutionalisation.com</a:t>
          </a:r>
        </a:p>
      </dgm:t>
    </dgm:pt>
    <dgm:pt modelId="{6612215F-8853-4A6E-A31D-067F5A2CF367}" type="parTrans" cxnId="{FD7B6F87-04E6-4763-95FB-DD1E77A468E6}">
      <dgm:prSet/>
      <dgm:spPr/>
      <dgm:t>
        <a:bodyPr/>
        <a:lstStyle/>
        <a:p>
          <a:endParaRPr lang="en-US"/>
        </a:p>
      </dgm:t>
    </dgm:pt>
    <dgm:pt modelId="{182B7582-6F7D-47AD-A06C-E36C282D1EFC}" type="sibTrans" cxnId="{FD7B6F87-04E6-4763-95FB-DD1E77A468E6}">
      <dgm:prSet/>
      <dgm:spPr/>
      <dgm:t>
        <a:bodyPr/>
        <a:lstStyle/>
        <a:p>
          <a:endParaRPr lang="en-US"/>
        </a:p>
      </dgm:t>
    </dgm:pt>
    <dgm:pt modelId="{B28EE4AF-DC09-744A-AFEE-1E00C3405DBD}" type="pres">
      <dgm:prSet presAssocID="{6AB3772A-6094-4244-A62D-06344540BA34}" presName="linear" presStyleCnt="0">
        <dgm:presLayoutVars>
          <dgm:animLvl val="lvl"/>
          <dgm:resizeHandles val="exact"/>
        </dgm:presLayoutVars>
      </dgm:prSet>
      <dgm:spPr/>
    </dgm:pt>
    <dgm:pt modelId="{F2AEA434-7A4C-F848-B66C-E5330304039F}" type="pres">
      <dgm:prSet presAssocID="{56E04A4F-4673-4CAB-9946-862CD6127C20}" presName="parentText" presStyleLbl="node1" presStyleIdx="0" presStyleCnt="4">
        <dgm:presLayoutVars>
          <dgm:chMax val="0"/>
          <dgm:bulletEnabled val="1"/>
        </dgm:presLayoutVars>
      </dgm:prSet>
      <dgm:spPr/>
    </dgm:pt>
    <dgm:pt modelId="{1254686F-4A10-024E-B826-218ED3E33B8F}" type="pres">
      <dgm:prSet presAssocID="{AC75720B-00D0-44B9-B705-E3E273A25BB9}" presName="spacer" presStyleCnt="0"/>
      <dgm:spPr/>
    </dgm:pt>
    <dgm:pt modelId="{C9A4DAF9-5457-1344-BDB1-B2A708A3FF3E}" type="pres">
      <dgm:prSet presAssocID="{DE75AF86-F3CF-4A3A-997E-26214F1F1993}" presName="parentText" presStyleLbl="node1" presStyleIdx="1" presStyleCnt="4">
        <dgm:presLayoutVars>
          <dgm:chMax val="0"/>
          <dgm:bulletEnabled val="1"/>
        </dgm:presLayoutVars>
      </dgm:prSet>
      <dgm:spPr/>
    </dgm:pt>
    <dgm:pt modelId="{64BEFA4A-870E-CC4B-9526-2B9FC3F4C998}" type="pres">
      <dgm:prSet presAssocID="{877F5917-B5B6-472C-819B-702569A47C19}" presName="spacer" presStyleCnt="0"/>
      <dgm:spPr/>
    </dgm:pt>
    <dgm:pt modelId="{62372FA4-BAD6-4346-A943-52666CBE7E88}" type="pres">
      <dgm:prSet presAssocID="{7EE42166-4185-4101-AC32-48A0A971511C}" presName="parentText" presStyleLbl="node1" presStyleIdx="2" presStyleCnt="4">
        <dgm:presLayoutVars>
          <dgm:chMax val="0"/>
          <dgm:bulletEnabled val="1"/>
        </dgm:presLayoutVars>
      </dgm:prSet>
      <dgm:spPr/>
    </dgm:pt>
    <dgm:pt modelId="{3A565A6C-4688-C14F-BA30-D263DF2277AF}" type="pres">
      <dgm:prSet presAssocID="{74E6B44D-BCCF-411B-A827-D0F5AB927E1F}" presName="spacer" presStyleCnt="0"/>
      <dgm:spPr/>
    </dgm:pt>
    <dgm:pt modelId="{09D8B1D1-B6BA-3A40-A144-F086E7F46D41}" type="pres">
      <dgm:prSet presAssocID="{303B2593-6697-48BB-889F-D5DEA9A5C544}" presName="parentText" presStyleLbl="node1" presStyleIdx="3" presStyleCnt="4">
        <dgm:presLayoutVars>
          <dgm:chMax val="0"/>
          <dgm:bulletEnabled val="1"/>
        </dgm:presLayoutVars>
      </dgm:prSet>
      <dgm:spPr/>
    </dgm:pt>
  </dgm:ptLst>
  <dgm:cxnLst>
    <dgm:cxn modelId="{B89DEA02-C9F9-8348-8955-8767CC2B4312}" type="presOf" srcId="{6AB3772A-6094-4244-A62D-06344540BA34}" destId="{B28EE4AF-DC09-744A-AFEE-1E00C3405DBD}" srcOrd="0" destOrd="0" presId="urn:microsoft.com/office/officeart/2005/8/layout/vList2"/>
    <dgm:cxn modelId="{06280C76-8E5D-D247-B731-5E813B1D79A3}" type="presOf" srcId="{56E04A4F-4673-4CAB-9946-862CD6127C20}" destId="{F2AEA434-7A4C-F848-B66C-E5330304039F}" srcOrd="0" destOrd="0" presId="urn:microsoft.com/office/officeart/2005/8/layout/vList2"/>
    <dgm:cxn modelId="{CDA9B95A-3259-9047-B8CF-E1AD4D5ED33C}" type="presOf" srcId="{303B2593-6697-48BB-889F-D5DEA9A5C544}" destId="{09D8B1D1-B6BA-3A40-A144-F086E7F46D41}" srcOrd="0" destOrd="0" presId="urn:microsoft.com/office/officeart/2005/8/layout/vList2"/>
    <dgm:cxn modelId="{D3B6537C-569C-4720-959D-41E723871D2F}" srcId="{6AB3772A-6094-4244-A62D-06344540BA34}" destId="{DE75AF86-F3CF-4A3A-997E-26214F1F1993}" srcOrd="1" destOrd="0" parTransId="{40C2E298-D09A-4E65-96FE-0CEFFF0AD9AE}" sibTransId="{877F5917-B5B6-472C-819B-702569A47C19}"/>
    <dgm:cxn modelId="{FD7B6F87-04E6-4763-95FB-DD1E77A468E6}" srcId="{6AB3772A-6094-4244-A62D-06344540BA34}" destId="{303B2593-6697-48BB-889F-D5DEA9A5C544}" srcOrd="3" destOrd="0" parTransId="{6612215F-8853-4A6E-A31D-067F5A2CF367}" sibTransId="{182B7582-6F7D-47AD-A06C-E36C282D1EFC}"/>
    <dgm:cxn modelId="{5CD2F68C-6750-6A42-AE0E-46451F57A837}" type="presOf" srcId="{DE75AF86-F3CF-4A3A-997E-26214F1F1993}" destId="{C9A4DAF9-5457-1344-BDB1-B2A708A3FF3E}" srcOrd="0" destOrd="0" presId="urn:microsoft.com/office/officeart/2005/8/layout/vList2"/>
    <dgm:cxn modelId="{575176A3-F597-4EF4-A018-46F6A84AF4D5}" srcId="{6AB3772A-6094-4244-A62D-06344540BA34}" destId="{7EE42166-4185-4101-AC32-48A0A971511C}" srcOrd="2" destOrd="0" parTransId="{819F0136-A0ED-4DCF-90D0-DD92AC88EE24}" sibTransId="{74E6B44D-BCCF-411B-A827-D0F5AB927E1F}"/>
    <dgm:cxn modelId="{A95DBFCF-D21C-4196-B713-AA16FEC28B73}" srcId="{6AB3772A-6094-4244-A62D-06344540BA34}" destId="{56E04A4F-4673-4CAB-9946-862CD6127C20}" srcOrd="0" destOrd="0" parTransId="{877760C1-583D-4719-AF2B-5B22D939B27F}" sibTransId="{AC75720B-00D0-44B9-B705-E3E273A25BB9}"/>
    <dgm:cxn modelId="{A51FB7FE-0ED4-474A-B859-3E2FF485D7C9}" type="presOf" srcId="{7EE42166-4185-4101-AC32-48A0A971511C}" destId="{62372FA4-BAD6-4346-A943-52666CBE7E88}" srcOrd="0" destOrd="0" presId="urn:microsoft.com/office/officeart/2005/8/layout/vList2"/>
    <dgm:cxn modelId="{A0684D3F-48AE-5145-9A20-31B161064C70}" type="presParOf" srcId="{B28EE4AF-DC09-744A-AFEE-1E00C3405DBD}" destId="{F2AEA434-7A4C-F848-B66C-E5330304039F}" srcOrd="0" destOrd="0" presId="urn:microsoft.com/office/officeart/2005/8/layout/vList2"/>
    <dgm:cxn modelId="{09FC3075-E1B7-2B49-9585-F62422AE3D38}" type="presParOf" srcId="{B28EE4AF-DC09-744A-AFEE-1E00C3405DBD}" destId="{1254686F-4A10-024E-B826-218ED3E33B8F}" srcOrd="1" destOrd="0" presId="urn:microsoft.com/office/officeart/2005/8/layout/vList2"/>
    <dgm:cxn modelId="{2B1ECE2E-BBC7-D04B-8A44-55CC3A0924E5}" type="presParOf" srcId="{B28EE4AF-DC09-744A-AFEE-1E00C3405DBD}" destId="{C9A4DAF9-5457-1344-BDB1-B2A708A3FF3E}" srcOrd="2" destOrd="0" presId="urn:microsoft.com/office/officeart/2005/8/layout/vList2"/>
    <dgm:cxn modelId="{E0E16B2E-8357-C442-A9EC-5B7CFF01F12B}" type="presParOf" srcId="{B28EE4AF-DC09-744A-AFEE-1E00C3405DBD}" destId="{64BEFA4A-870E-CC4B-9526-2B9FC3F4C998}" srcOrd="3" destOrd="0" presId="urn:microsoft.com/office/officeart/2005/8/layout/vList2"/>
    <dgm:cxn modelId="{925942B1-29AB-564D-833A-8F9C42DD12B8}" type="presParOf" srcId="{B28EE4AF-DC09-744A-AFEE-1E00C3405DBD}" destId="{62372FA4-BAD6-4346-A943-52666CBE7E88}" srcOrd="4" destOrd="0" presId="urn:microsoft.com/office/officeart/2005/8/layout/vList2"/>
    <dgm:cxn modelId="{66305144-CB0A-AA4A-A0F2-218CDB2F3319}" type="presParOf" srcId="{B28EE4AF-DC09-744A-AFEE-1E00C3405DBD}" destId="{3A565A6C-4688-C14F-BA30-D263DF2277AF}" srcOrd="5" destOrd="0" presId="urn:microsoft.com/office/officeart/2005/8/layout/vList2"/>
    <dgm:cxn modelId="{7835DEFD-8EBF-5646-91B2-21AF5A868249}" type="presParOf" srcId="{B28EE4AF-DC09-744A-AFEE-1E00C3405DBD}" destId="{09D8B1D1-B6BA-3A40-A144-F086E7F46D4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968B0A2-DC8D-455D-B9D6-2C8CFEC43A12}"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0BE6C03A-C7AB-4FDE-A85E-8355D534EC78}">
      <dgm:prSet/>
      <dgm:spPr/>
      <dgm:t>
        <a:bodyPr/>
        <a:lstStyle/>
        <a:p>
          <a:r>
            <a:rPr lang="en-US"/>
            <a:t>More clarity and data on the target groups in terms of size, characteristics, composition and needs (lack of child specific data and indicators at national and subnational level, quality and reliability of data in question)</a:t>
          </a:r>
        </a:p>
      </dgm:t>
    </dgm:pt>
    <dgm:pt modelId="{59417AEB-1489-41D9-B5FB-8FE9BFE49210}" type="parTrans" cxnId="{B9AFCCB3-A48D-4F55-A8EC-E7AC5352BA27}">
      <dgm:prSet/>
      <dgm:spPr/>
      <dgm:t>
        <a:bodyPr/>
        <a:lstStyle/>
        <a:p>
          <a:endParaRPr lang="en-US"/>
        </a:p>
      </dgm:t>
    </dgm:pt>
    <dgm:pt modelId="{C75F425C-097E-4AE6-A9A0-331BD152461C}" type="sibTrans" cxnId="{B9AFCCB3-A48D-4F55-A8EC-E7AC5352BA27}">
      <dgm:prSet/>
      <dgm:spPr/>
      <dgm:t>
        <a:bodyPr/>
        <a:lstStyle/>
        <a:p>
          <a:endParaRPr lang="en-US"/>
        </a:p>
      </dgm:t>
    </dgm:pt>
    <dgm:pt modelId="{8FDE3B17-AD42-4662-ACF6-387D18727321}">
      <dgm:prSet/>
      <dgm:spPr/>
      <dgm:t>
        <a:bodyPr/>
        <a:lstStyle/>
        <a:p>
          <a:r>
            <a:rPr lang="en-US"/>
            <a:t>Clear definitions e.g. on disability</a:t>
          </a:r>
        </a:p>
      </dgm:t>
    </dgm:pt>
    <dgm:pt modelId="{A74CB9D7-B91B-4FDA-BB3C-8B930B69CF57}" type="parTrans" cxnId="{44575B9C-0F42-40E3-BABA-5146B33E3A23}">
      <dgm:prSet/>
      <dgm:spPr/>
      <dgm:t>
        <a:bodyPr/>
        <a:lstStyle/>
        <a:p>
          <a:endParaRPr lang="en-US"/>
        </a:p>
      </dgm:t>
    </dgm:pt>
    <dgm:pt modelId="{3AD51FD8-A9D8-4AFA-8295-1CB4D48C979A}" type="sibTrans" cxnId="{44575B9C-0F42-40E3-BABA-5146B33E3A23}">
      <dgm:prSet/>
      <dgm:spPr/>
      <dgm:t>
        <a:bodyPr/>
        <a:lstStyle/>
        <a:p>
          <a:endParaRPr lang="en-US"/>
        </a:p>
      </dgm:t>
    </dgm:pt>
    <dgm:pt modelId="{73C47AC5-CF51-46BF-AFD9-9609179A67E5}">
      <dgm:prSet/>
      <dgm:spPr/>
      <dgm:t>
        <a:bodyPr/>
        <a:lstStyle/>
        <a:p>
          <a:r>
            <a:rPr lang="en-US"/>
            <a:t>Clear definition on high quality services, integrated services</a:t>
          </a:r>
        </a:p>
      </dgm:t>
    </dgm:pt>
    <dgm:pt modelId="{103E1219-FB83-471C-BB69-8D8FAA722964}" type="parTrans" cxnId="{9C2F3ABF-8031-439A-8469-CAE1448DABE3}">
      <dgm:prSet/>
      <dgm:spPr/>
      <dgm:t>
        <a:bodyPr/>
        <a:lstStyle/>
        <a:p>
          <a:endParaRPr lang="en-US"/>
        </a:p>
      </dgm:t>
    </dgm:pt>
    <dgm:pt modelId="{DA506892-F870-4001-B83A-DF9A8E1A8DB5}" type="sibTrans" cxnId="{9C2F3ABF-8031-439A-8469-CAE1448DABE3}">
      <dgm:prSet/>
      <dgm:spPr/>
      <dgm:t>
        <a:bodyPr/>
        <a:lstStyle/>
        <a:p>
          <a:endParaRPr lang="en-US"/>
        </a:p>
      </dgm:t>
    </dgm:pt>
    <dgm:pt modelId="{4F4521B1-14A0-46DF-8800-C464C22FFE5F}">
      <dgm:prSet/>
      <dgm:spPr/>
      <dgm:t>
        <a:bodyPr/>
        <a:lstStyle/>
        <a:p>
          <a:r>
            <a:rPr lang="en-US" dirty="0"/>
            <a:t>To avoid stigma, discrimination and segregation services have to be inclusive and of high quality</a:t>
          </a:r>
        </a:p>
      </dgm:t>
    </dgm:pt>
    <dgm:pt modelId="{762A1665-AFB0-414E-BD19-215882B1E3A5}" type="parTrans" cxnId="{B7E57C0A-A7E7-43ED-8411-B7C2AC314943}">
      <dgm:prSet/>
      <dgm:spPr/>
      <dgm:t>
        <a:bodyPr/>
        <a:lstStyle/>
        <a:p>
          <a:endParaRPr lang="en-US"/>
        </a:p>
      </dgm:t>
    </dgm:pt>
    <dgm:pt modelId="{95102B0D-5599-4155-B3B4-1AF0937D3488}" type="sibTrans" cxnId="{B7E57C0A-A7E7-43ED-8411-B7C2AC314943}">
      <dgm:prSet/>
      <dgm:spPr/>
      <dgm:t>
        <a:bodyPr/>
        <a:lstStyle/>
        <a:p>
          <a:endParaRPr lang="en-US"/>
        </a:p>
      </dgm:t>
    </dgm:pt>
    <dgm:pt modelId="{FC864C06-2AF9-41E3-AAAE-08601557B740}">
      <dgm:prSet/>
      <dgm:spPr/>
      <dgm:t>
        <a:bodyPr/>
        <a:lstStyle/>
        <a:p>
          <a:r>
            <a:rPr lang="en-US"/>
            <a:t>Free services with/without additional costs e.g. transportation, </a:t>
          </a:r>
        </a:p>
      </dgm:t>
    </dgm:pt>
    <dgm:pt modelId="{10E48479-642E-4DCB-B925-4ADF4B0CB066}" type="parTrans" cxnId="{1C05C51C-05C1-4478-A858-78374098AE60}">
      <dgm:prSet/>
      <dgm:spPr/>
      <dgm:t>
        <a:bodyPr/>
        <a:lstStyle/>
        <a:p>
          <a:endParaRPr lang="en-US"/>
        </a:p>
      </dgm:t>
    </dgm:pt>
    <dgm:pt modelId="{153752B2-31C0-419C-9035-71B930500261}" type="sibTrans" cxnId="{1C05C51C-05C1-4478-A858-78374098AE60}">
      <dgm:prSet/>
      <dgm:spPr/>
      <dgm:t>
        <a:bodyPr/>
        <a:lstStyle/>
        <a:p>
          <a:endParaRPr lang="en-US"/>
        </a:p>
      </dgm:t>
    </dgm:pt>
    <dgm:pt modelId="{50BF5764-D9C6-4A3B-9EE0-83CD9DABFBFC}">
      <dgm:prSet/>
      <dgm:spPr/>
      <dgm:t>
        <a:bodyPr/>
        <a:lstStyle/>
        <a:p>
          <a:r>
            <a:rPr lang="en-US"/>
            <a:t>Integration of services also close cooperation and holistic approach among different sectors, professionals</a:t>
          </a:r>
        </a:p>
      </dgm:t>
    </dgm:pt>
    <dgm:pt modelId="{16790F7E-1838-42C0-A677-948E06CBCA5F}" type="parTrans" cxnId="{3BDCB7E7-BFB8-4128-873F-DCE00A2D4EA5}">
      <dgm:prSet/>
      <dgm:spPr/>
      <dgm:t>
        <a:bodyPr/>
        <a:lstStyle/>
        <a:p>
          <a:endParaRPr lang="en-US"/>
        </a:p>
      </dgm:t>
    </dgm:pt>
    <dgm:pt modelId="{A83FF29B-A8AD-4EAA-94F2-3ED45A52809A}" type="sibTrans" cxnId="{3BDCB7E7-BFB8-4128-873F-DCE00A2D4EA5}">
      <dgm:prSet/>
      <dgm:spPr/>
      <dgm:t>
        <a:bodyPr/>
        <a:lstStyle/>
        <a:p>
          <a:endParaRPr lang="en-US"/>
        </a:p>
      </dgm:t>
    </dgm:pt>
    <dgm:pt modelId="{A5C51CF1-7B9F-D643-834C-E92C7E66C928}" type="pres">
      <dgm:prSet presAssocID="{1968B0A2-DC8D-455D-B9D6-2C8CFEC43A12}" presName="vert0" presStyleCnt="0">
        <dgm:presLayoutVars>
          <dgm:dir/>
          <dgm:animOne val="branch"/>
          <dgm:animLvl val="lvl"/>
        </dgm:presLayoutVars>
      </dgm:prSet>
      <dgm:spPr/>
    </dgm:pt>
    <dgm:pt modelId="{4005E855-E2FF-9C43-AB08-8F65613A6134}" type="pres">
      <dgm:prSet presAssocID="{0BE6C03A-C7AB-4FDE-A85E-8355D534EC78}" presName="thickLine" presStyleLbl="alignNode1" presStyleIdx="0" presStyleCnt="6"/>
      <dgm:spPr/>
    </dgm:pt>
    <dgm:pt modelId="{5DBFB2A4-923F-0F45-9A44-779CAE34B614}" type="pres">
      <dgm:prSet presAssocID="{0BE6C03A-C7AB-4FDE-A85E-8355D534EC78}" presName="horz1" presStyleCnt="0"/>
      <dgm:spPr/>
    </dgm:pt>
    <dgm:pt modelId="{78086E39-4688-E042-94A3-B1464B4282C9}" type="pres">
      <dgm:prSet presAssocID="{0BE6C03A-C7AB-4FDE-A85E-8355D534EC78}" presName="tx1" presStyleLbl="revTx" presStyleIdx="0" presStyleCnt="6"/>
      <dgm:spPr/>
    </dgm:pt>
    <dgm:pt modelId="{9B22161D-42EB-7843-AE62-71B9FEF66C7D}" type="pres">
      <dgm:prSet presAssocID="{0BE6C03A-C7AB-4FDE-A85E-8355D534EC78}" presName="vert1" presStyleCnt="0"/>
      <dgm:spPr/>
    </dgm:pt>
    <dgm:pt modelId="{19D53974-E2BF-3E4B-86AE-3B56E82CE33D}" type="pres">
      <dgm:prSet presAssocID="{8FDE3B17-AD42-4662-ACF6-387D18727321}" presName="thickLine" presStyleLbl="alignNode1" presStyleIdx="1" presStyleCnt="6"/>
      <dgm:spPr/>
    </dgm:pt>
    <dgm:pt modelId="{562A27A2-9E13-CB4C-89BF-379BFF06155A}" type="pres">
      <dgm:prSet presAssocID="{8FDE3B17-AD42-4662-ACF6-387D18727321}" presName="horz1" presStyleCnt="0"/>
      <dgm:spPr/>
    </dgm:pt>
    <dgm:pt modelId="{44D8B9FA-8FA2-044B-BFA0-6EFA491493C3}" type="pres">
      <dgm:prSet presAssocID="{8FDE3B17-AD42-4662-ACF6-387D18727321}" presName="tx1" presStyleLbl="revTx" presStyleIdx="1" presStyleCnt="6"/>
      <dgm:spPr/>
    </dgm:pt>
    <dgm:pt modelId="{A6F5A9BC-767F-3241-9584-B116ACD7FE9B}" type="pres">
      <dgm:prSet presAssocID="{8FDE3B17-AD42-4662-ACF6-387D18727321}" presName="vert1" presStyleCnt="0"/>
      <dgm:spPr/>
    </dgm:pt>
    <dgm:pt modelId="{6C6B3E34-7A6D-004F-8C1D-D3A0C96F1C9D}" type="pres">
      <dgm:prSet presAssocID="{73C47AC5-CF51-46BF-AFD9-9609179A67E5}" presName="thickLine" presStyleLbl="alignNode1" presStyleIdx="2" presStyleCnt="6"/>
      <dgm:spPr/>
    </dgm:pt>
    <dgm:pt modelId="{B0292830-409C-7841-984F-BB64B3A734A8}" type="pres">
      <dgm:prSet presAssocID="{73C47AC5-CF51-46BF-AFD9-9609179A67E5}" presName="horz1" presStyleCnt="0"/>
      <dgm:spPr/>
    </dgm:pt>
    <dgm:pt modelId="{73AA4F2F-48B9-4843-A139-B95322577AA1}" type="pres">
      <dgm:prSet presAssocID="{73C47AC5-CF51-46BF-AFD9-9609179A67E5}" presName="tx1" presStyleLbl="revTx" presStyleIdx="2" presStyleCnt="6"/>
      <dgm:spPr/>
    </dgm:pt>
    <dgm:pt modelId="{8C08057B-B38E-2F4C-8188-04112B3B35BC}" type="pres">
      <dgm:prSet presAssocID="{73C47AC5-CF51-46BF-AFD9-9609179A67E5}" presName="vert1" presStyleCnt="0"/>
      <dgm:spPr/>
    </dgm:pt>
    <dgm:pt modelId="{02933D30-3829-DE4D-8004-FE62D3C06D96}" type="pres">
      <dgm:prSet presAssocID="{4F4521B1-14A0-46DF-8800-C464C22FFE5F}" presName="thickLine" presStyleLbl="alignNode1" presStyleIdx="3" presStyleCnt="6"/>
      <dgm:spPr/>
    </dgm:pt>
    <dgm:pt modelId="{AD720505-7BF1-6E47-85C8-EDB563760716}" type="pres">
      <dgm:prSet presAssocID="{4F4521B1-14A0-46DF-8800-C464C22FFE5F}" presName="horz1" presStyleCnt="0"/>
      <dgm:spPr/>
    </dgm:pt>
    <dgm:pt modelId="{2C8764F3-1A7B-8F4D-9251-EE508A7D2E16}" type="pres">
      <dgm:prSet presAssocID="{4F4521B1-14A0-46DF-8800-C464C22FFE5F}" presName="tx1" presStyleLbl="revTx" presStyleIdx="3" presStyleCnt="6"/>
      <dgm:spPr/>
    </dgm:pt>
    <dgm:pt modelId="{CE25FA00-1769-734F-AFC4-F48724B5492E}" type="pres">
      <dgm:prSet presAssocID="{4F4521B1-14A0-46DF-8800-C464C22FFE5F}" presName="vert1" presStyleCnt="0"/>
      <dgm:spPr/>
    </dgm:pt>
    <dgm:pt modelId="{6AAADC63-253C-ED4C-BF70-FDD0BF8BB653}" type="pres">
      <dgm:prSet presAssocID="{FC864C06-2AF9-41E3-AAAE-08601557B740}" presName="thickLine" presStyleLbl="alignNode1" presStyleIdx="4" presStyleCnt="6"/>
      <dgm:spPr/>
    </dgm:pt>
    <dgm:pt modelId="{FDF1621D-F2B3-3A4D-A8AF-F753EC89ADC1}" type="pres">
      <dgm:prSet presAssocID="{FC864C06-2AF9-41E3-AAAE-08601557B740}" presName="horz1" presStyleCnt="0"/>
      <dgm:spPr/>
    </dgm:pt>
    <dgm:pt modelId="{6182C996-A81C-E540-AEA3-0958A8E3CFC7}" type="pres">
      <dgm:prSet presAssocID="{FC864C06-2AF9-41E3-AAAE-08601557B740}" presName="tx1" presStyleLbl="revTx" presStyleIdx="4" presStyleCnt="6"/>
      <dgm:spPr/>
    </dgm:pt>
    <dgm:pt modelId="{56144316-28B1-5A45-8255-560A3DD0281B}" type="pres">
      <dgm:prSet presAssocID="{FC864C06-2AF9-41E3-AAAE-08601557B740}" presName="vert1" presStyleCnt="0"/>
      <dgm:spPr/>
    </dgm:pt>
    <dgm:pt modelId="{1A19908E-2DD2-B44B-BC54-A70AF80C4788}" type="pres">
      <dgm:prSet presAssocID="{50BF5764-D9C6-4A3B-9EE0-83CD9DABFBFC}" presName="thickLine" presStyleLbl="alignNode1" presStyleIdx="5" presStyleCnt="6"/>
      <dgm:spPr/>
    </dgm:pt>
    <dgm:pt modelId="{7A6C4979-2953-0141-8DB2-093635B39AC0}" type="pres">
      <dgm:prSet presAssocID="{50BF5764-D9C6-4A3B-9EE0-83CD9DABFBFC}" presName="horz1" presStyleCnt="0"/>
      <dgm:spPr/>
    </dgm:pt>
    <dgm:pt modelId="{61E434F1-0AA9-6A45-B0D0-D971DB5E5FB3}" type="pres">
      <dgm:prSet presAssocID="{50BF5764-D9C6-4A3B-9EE0-83CD9DABFBFC}" presName="tx1" presStyleLbl="revTx" presStyleIdx="5" presStyleCnt="6"/>
      <dgm:spPr/>
    </dgm:pt>
    <dgm:pt modelId="{C911CF33-5D8D-FB4B-B245-4D7C68DF2B85}" type="pres">
      <dgm:prSet presAssocID="{50BF5764-D9C6-4A3B-9EE0-83CD9DABFBFC}" presName="vert1" presStyleCnt="0"/>
      <dgm:spPr/>
    </dgm:pt>
  </dgm:ptLst>
  <dgm:cxnLst>
    <dgm:cxn modelId="{B7E57C0A-A7E7-43ED-8411-B7C2AC314943}" srcId="{1968B0A2-DC8D-455D-B9D6-2C8CFEC43A12}" destId="{4F4521B1-14A0-46DF-8800-C464C22FFE5F}" srcOrd="3" destOrd="0" parTransId="{762A1665-AFB0-414E-BD19-215882B1E3A5}" sibTransId="{95102B0D-5599-4155-B3B4-1AF0937D3488}"/>
    <dgm:cxn modelId="{1C05C51C-05C1-4478-A858-78374098AE60}" srcId="{1968B0A2-DC8D-455D-B9D6-2C8CFEC43A12}" destId="{FC864C06-2AF9-41E3-AAAE-08601557B740}" srcOrd="4" destOrd="0" parTransId="{10E48479-642E-4DCB-B925-4ADF4B0CB066}" sibTransId="{153752B2-31C0-419C-9035-71B930500261}"/>
    <dgm:cxn modelId="{0EA41B62-944D-E947-B5C9-2135D60CC576}" type="presOf" srcId="{FC864C06-2AF9-41E3-AAAE-08601557B740}" destId="{6182C996-A81C-E540-AEA3-0958A8E3CFC7}" srcOrd="0" destOrd="0" presId="urn:microsoft.com/office/officeart/2008/layout/LinedList"/>
    <dgm:cxn modelId="{2B42CC62-F564-254C-8409-43C6D0737724}" type="presOf" srcId="{73C47AC5-CF51-46BF-AFD9-9609179A67E5}" destId="{73AA4F2F-48B9-4843-A139-B95322577AA1}" srcOrd="0" destOrd="0" presId="urn:microsoft.com/office/officeart/2008/layout/LinedList"/>
    <dgm:cxn modelId="{0525776F-48FA-5C48-84F8-55C03A2AB4E0}" type="presOf" srcId="{0BE6C03A-C7AB-4FDE-A85E-8355D534EC78}" destId="{78086E39-4688-E042-94A3-B1464B4282C9}" srcOrd="0" destOrd="0" presId="urn:microsoft.com/office/officeart/2008/layout/LinedList"/>
    <dgm:cxn modelId="{44575B9C-0F42-40E3-BABA-5146B33E3A23}" srcId="{1968B0A2-DC8D-455D-B9D6-2C8CFEC43A12}" destId="{8FDE3B17-AD42-4662-ACF6-387D18727321}" srcOrd="1" destOrd="0" parTransId="{A74CB9D7-B91B-4FDA-BB3C-8B930B69CF57}" sibTransId="{3AD51FD8-A9D8-4AFA-8295-1CB4D48C979A}"/>
    <dgm:cxn modelId="{8050A59E-7217-DE40-860F-9685A67FF8D1}" type="presOf" srcId="{8FDE3B17-AD42-4662-ACF6-387D18727321}" destId="{44D8B9FA-8FA2-044B-BFA0-6EFA491493C3}" srcOrd="0" destOrd="0" presId="urn:microsoft.com/office/officeart/2008/layout/LinedList"/>
    <dgm:cxn modelId="{490728AD-3D78-F14F-B64D-59348AFD84BD}" type="presOf" srcId="{1968B0A2-DC8D-455D-B9D6-2C8CFEC43A12}" destId="{A5C51CF1-7B9F-D643-834C-E92C7E66C928}" srcOrd="0" destOrd="0" presId="urn:microsoft.com/office/officeart/2008/layout/LinedList"/>
    <dgm:cxn modelId="{B9AFCCB3-A48D-4F55-A8EC-E7AC5352BA27}" srcId="{1968B0A2-DC8D-455D-B9D6-2C8CFEC43A12}" destId="{0BE6C03A-C7AB-4FDE-A85E-8355D534EC78}" srcOrd="0" destOrd="0" parTransId="{59417AEB-1489-41D9-B5FB-8FE9BFE49210}" sibTransId="{C75F425C-097E-4AE6-A9A0-331BD152461C}"/>
    <dgm:cxn modelId="{FB60A0B4-A3EC-B948-BDC6-579DEBFA2996}" type="presOf" srcId="{50BF5764-D9C6-4A3B-9EE0-83CD9DABFBFC}" destId="{61E434F1-0AA9-6A45-B0D0-D971DB5E5FB3}" srcOrd="0" destOrd="0" presId="urn:microsoft.com/office/officeart/2008/layout/LinedList"/>
    <dgm:cxn modelId="{5330B9B9-7927-7943-BB47-84F13370B329}" type="presOf" srcId="{4F4521B1-14A0-46DF-8800-C464C22FFE5F}" destId="{2C8764F3-1A7B-8F4D-9251-EE508A7D2E16}" srcOrd="0" destOrd="0" presId="urn:microsoft.com/office/officeart/2008/layout/LinedList"/>
    <dgm:cxn modelId="{9C2F3ABF-8031-439A-8469-CAE1448DABE3}" srcId="{1968B0A2-DC8D-455D-B9D6-2C8CFEC43A12}" destId="{73C47AC5-CF51-46BF-AFD9-9609179A67E5}" srcOrd="2" destOrd="0" parTransId="{103E1219-FB83-471C-BB69-8D8FAA722964}" sibTransId="{DA506892-F870-4001-B83A-DF9A8E1A8DB5}"/>
    <dgm:cxn modelId="{3BDCB7E7-BFB8-4128-873F-DCE00A2D4EA5}" srcId="{1968B0A2-DC8D-455D-B9D6-2C8CFEC43A12}" destId="{50BF5764-D9C6-4A3B-9EE0-83CD9DABFBFC}" srcOrd="5" destOrd="0" parTransId="{16790F7E-1838-42C0-A677-948E06CBCA5F}" sibTransId="{A83FF29B-A8AD-4EAA-94F2-3ED45A52809A}"/>
    <dgm:cxn modelId="{E6AFD5CB-8B11-FD41-A68B-6DE182B6111C}" type="presParOf" srcId="{A5C51CF1-7B9F-D643-834C-E92C7E66C928}" destId="{4005E855-E2FF-9C43-AB08-8F65613A6134}" srcOrd="0" destOrd="0" presId="urn:microsoft.com/office/officeart/2008/layout/LinedList"/>
    <dgm:cxn modelId="{46CB7760-8DE9-2B44-8664-837056B90ACA}" type="presParOf" srcId="{A5C51CF1-7B9F-D643-834C-E92C7E66C928}" destId="{5DBFB2A4-923F-0F45-9A44-779CAE34B614}" srcOrd="1" destOrd="0" presId="urn:microsoft.com/office/officeart/2008/layout/LinedList"/>
    <dgm:cxn modelId="{F053C894-381F-BA46-984F-4A23087CE3B8}" type="presParOf" srcId="{5DBFB2A4-923F-0F45-9A44-779CAE34B614}" destId="{78086E39-4688-E042-94A3-B1464B4282C9}" srcOrd="0" destOrd="0" presId="urn:microsoft.com/office/officeart/2008/layout/LinedList"/>
    <dgm:cxn modelId="{16C06313-DCFE-FA4F-BE60-264FE3836A8C}" type="presParOf" srcId="{5DBFB2A4-923F-0F45-9A44-779CAE34B614}" destId="{9B22161D-42EB-7843-AE62-71B9FEF66C7D}" srcOrd="1" destOrd="0" presId="urn:microsoft.com/office/officeart/2008/layout/LinedList"/>
    <dgm:cxn modelId="{32408C8A-7C1A-314A-83C8-2E50B0E9AE64}" type="presParOf" srcId="{A5C51CF1-7B9F-D643-834C-E92C7E66C928}" destId="{19D53974-E2BF-3E4B-86AE-3B56E82CE33D}" srcOrd="2" destOrd="0" presId="urn:microsoft.com/office/officeart/2008/layout/LinedList"/>
    <dgm:cxn modelId="{9ADC002E-1F24-374B-BF17-0847F811FC18}" type="presParOf" srcId="{A5C51CF1-7B9F-D643-834C-E92C7E66C928}" destId="{562A27A2-9E13-CB4C-89BF-379BFF06155A}" srcOrd="3" destOrd="0" presId="urn:microsoft.com/office/officeart/2008/layout/LinedList"/>
    <dgm:cxn modelId="{ED931F6E-293F-5146-8877-28BF944321F8}" type="presParOf" srcId="{562A27A2-9E13-CB4C-89BF-379BFF06155A}" destId="{44D8B9FA-8FA2-044B-BFA0-6EFA491493C3}" srcOrd="0" destOrd="0" presId="urn:microsoft.com/office/officeart/2008/layout/LinedList"/>
    <dgm:cxn modelId="{AD886615-D532-F047-8938-BBD580552EDD}" type="presParOf" srcId="{562A27A2-9E13-CB4C-89BF-379BFF06155A}" destId="{A6F5A9BC-767F-3241-9584-B116ACD7FE9B}" srcOrd="1" destOrd="0" presId="urn:microsoft.com/office/officeart/2008/layout/LinedList"/>
    <dgm:cxn modelId="{1DFE83B4-1364-9E45-9231-821DB406EB2D}" type="presParOf" srcId="{A5C51CF1-7B9F-D643-834C-E92C7E66C928}" destId="{6C6B3E34-7A6D-004F-8C1D-D3A0C96F1C9D}" srcOrd="4" destOrd="0" presId="urn:microsoft.com/office/officeart/2008/layout/LinedList"/>
    <dgm:cxn modelId="{C168AB1C-DD9C-3048-B29D-75F0EFBAF641}" type="presParOf" srcId="{A5C51CF1-7B9F-D643-834C-E92C7E66C928}" destId="{B0292830-409C-7841-984F-BB64B3A734A8}" srcOrd="5" destOrd="0" presId="urn:microsoft.com/office/officeart/2008/layout/LinedList"/>
    <dgm:cxn modelId="{90003D57-CB5B-9C41-8BDA-EA8162098512}" type="presParOf" srcId="{B0292830-409C-7841-984F-BB64B3A734A8}" destId="{73AA4F2F-48B9-4843-A139-B95322577AA1}" srcOrd="0" destOrd="0" presId="urn:microsoft.com/office/officeart/2008/layout/LinedList"/>
    <dgm:cxn modelId="{65849FB2-F105-2448-8845-F172449B4CE3}" type="presParOf" srcId="{B0292830-409C-7841-984F-BB64B3A734A8}" destId="{8C08057B-B38E-2F4C-8188-04112B3B35BC}" srcOrd="1" destOrd="0" presId="urn:microsoft.com/office/officeart/2008/layout/LinedList"/>
    <dgm:cxn modelId="{B89DCE5B-66EF-E548-A996-9F8EB31D13C2}" type="presParOf" srcId="{A5C51CF1-7B9F-D643-834C-E92C7E66C928}" destId="{02933D30-3829-DE4D-8004-FE62D3C06D96}" srcOrd="6" destOrd="0" presId="urn:microsoft.com/office/officeart/2008/layout/LinedList"/>
    <dgm:cxn modelId="{7E064A2F-46C0-B44D-A987-8ECB5676D4CC}" type="presParOf" srcId="{A5C51CF1-7B9F-D643-834C-E92C7E66C928}" destId="{AD720505-7BF1-6E47-85C8-EDB563760716}" srcOrd="7" destOrd="0" presId="urn:microsoft.com/office/officeart/2008/layout/LinedList"/>
    <dgm:cxn modelId="{F2834B1B-6CE0-A740-944B-E0399B12A168}" type="presParOf" srcId="{AD720505-7BF1-6E47-85C8-EDB563760716}" destId="{2C8764F3-1A7B-8F4D-9251-EE508A7D2E16}" srcOrd="0" destOrd="0" presId="urn:microsoft.com/office/officeart/2008/layout/LinedList"/>
    <dgm:cxn modelId="{31D2F79C-5074-EB4C-BDAA-876CFD98925B}" type="presParOf" srcId="{AD720505-7BF1-6E47-85C8-EDB563760716}" destId="{CE25FA00-1769-734F-AFC4-F48724B5492E}" srcOrd="1" destOrd="0" presId="urn:microsoft.com/office/officeart/2008/layout/LinedList"/>
    <dgm:cxn modelId="{C60C4A9D-ED6C-E142-873C-5322E5CF8F42}" type="presParOf" srcId="{A5C51CF1-7B9F-D643-834C-E92C7E66C928}" destId="{6AAADC63-253C-ED4C-BF70-FDD0BF8BB653}" srcOrd="8" destOrd="0" presId="urn:microsoft.com/office/officeart/2008/layout/LinedList"/>
    <dgm:cxn modelId="{456DF774-2886-CC49-9D4E-20B32705E053}" type="presParOf" srcId="{A5C51CF1-7B9F-D643-834C-E92C7E66C928}" destId="{FDF1621D-F2B3-3A4D-A8AF-F753EC89ADC1}" srcOrd="9" destOrd="0" presId="urn:microsoft.com/office/officeart/2008/layout/LinedList"/>
    <dgm:cxn modelId="{1A9F0F54-8740-2F40-B59A-D2B821F8E882}" type="presParOf" srcId="{FDF1621D-F2B3-3A4D-A8AF-F753EC89ADC1}" destId="{6182C996-A81C-E540-AEA3-0958A8E3CFC7}" srcOrd="0" destOrd="0" presId="urn:microsoft.com/office/officeart/2008/layout/LinedList"/>
    <dgm:cxn modelId="{FF0D6D55-1312-2F48-BD9F-49E2E9590C7A}" type="presParOf" srcId="{FDF1621D-F2B3-3A4D-A8AF-F753EC89ADC1}" destId="{56144316-28B1-5A45-8255-560A3DD0281B}" srcOrd="1" destOrd="0" presId="urn:microsoft.com/office/officeart/2008/layout/LinedList"/>
    <dgm:cxn modelId="{C8C39D90-2D05-8E43-AF67-AE480BEE8F19}" type="presParOf" srcId="{A5C51CF1-7B9F-D643-834C-E92C7E66C928}" destId="{1A19908E-2DD2-B44B-BC54-A70AF80C4788}" srcOrd="10" destOrd="0" presId="urn:microsoft.com/office/officeart/2008/layout/LinedList"/>
    <dgm:cxn modelId="{26A35AEE-2888-4F4C-B707-C54E2D3BDC81}" type="presParOf" srcId="{A5C51CF1-7B9F-D643-834C-E92C7E66C928}" destId="{7A6C4979-2953-0141-8DB2-093635B39AC0}" srcOrd="11" destOrd="0" presId="urn:microsoft.com/office/officeart/2008/layout/LinedList"/>
    <dgm:cxn modelId="{EC5777CE-941A-2042-A359-720A77A67AD8}" type="presParOf" srcId="{7A6C4979-2953-0141-8DB2-093635B39AC0}" destId="{61E434F1-0AA9-6A45-B0D0-D971DB5E5FB3}" srcOrd="0" destOrd="0" presId="urn:microsoft.com/office/officeart/2008/layout/LinedList"/>
    <dgm:cxn modelId="{5F9FAA50-0CF7-FE49-9116-49F7F5012DAA}" type="presParOf" srcId="{7A6C4979-2953-0141-8DB2-093635B39AC0}" destId="{C911CF33-5D8D-FB4B-B245-4D7C68DF2B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536A9-DC4B-9F46-9C64-4790B1167DE3}">
      <dsp:nvSpPr>
        <dsp:cNvPr id="0" name=""/>
        <dsp:cNvSpPr/>
      </dsp:nvSpPr>
      <dsp:spPr>
        <a:xfrm>
          <a:off x="2741532" y="1664686"/>
          <a:ext cx="600071" cy="91440"/>
        </a:xfrm>
        <a:custGeom>
          <a:avLst/>
          <a:gdLst/>
          <a:ahLst/>
          <a:cxnLst/>
          <a:rect l="0" t="0" r="0" b="0"/>
          <a:pathLst>
            <a:path>
              <a:moveTo>
                <a:pt x="0" y="45720"/>
              </a:moveTo>
              <a:lnTo>
                <a:pt x="600071"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25801" y="1707252"/>
        <a:ext cx="31533" cy="6306"/>
      </dsp:txXfrm>
    </dsp:sp>
    <dsp:sp modelId="{9A789EF9-B26A-E848-BCC7-CD5FB49AD13A}">
      <dsp:nvSpPr>
        <dsp:cNvPr id="0" name=""/>
        <dsp:cNvSpPr/>
      </dsp:nvSpPr>
      <dsp:spPr>
        <a:xfrm>
          <a:off x="1284" y="887791"/>
          <a:ext cx="2742048" cy="164522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4363" tIns="141037" rIns="134363" bIns="141037" numCol="1" spcCol="1270" anchor="ctr" anchorCtr="0">
          <a:noAutofit/>
        </a:bodyPr>
        <a:lstStyle/>
        <a:p>
          <a:pPr marL="0" lvl="0" indent="0" algn="ctr" defTabSz="622300">
            <a:lnSpc>
              <a:spcPct val="90000"/>
            </a:lnSpc>
            <a:spcBef>
              <a:spcPct val="0"/>
            </a:spcBef>
            <a:spcAft>
              <a:spcPct val="35000"/>
            </a:spcAft>
            <a:buNone/>
          </a:pPr>
          <a:r>
            <a:rPr lang="en-US" sz="1400" kern="1200"/>
            <a:t>It builds on the previous communication: Towards an EU Strategy on the Rights of the Child in 2006 </a:t>
          </a:r>
        </a:p>
      </dsp:txBody>
      <dsp:txXfrm>
        <a:off x="1284" y="887791"/>
        <a:ext cx="2742048" cy="1645228"/>
      </dsp:txXfrm>
    </dsp:sp>
    <dsp:sp modelId="{0055A1AC-1420-DD42-8395-5552C82DC2E5}">
      <dsp:nvSpPr>
        <dsp:cNvPr id="0" name=""/>
        <dsp:cNvSpPr/>
      </dsp:nvSpPr>
      <dsp:spPr>
        <a:xfrm>
          <a:off x="1372308" y="2531220"/>
          <a:ext cx="3372719" cy="600071"/>
        </a:xfrm>
        <a:custGeom>
          <a:avLst/>
          <a:gdLst/>
          <a:ahLst/>
          <a:cxnLst/>
          <a:rect l="0" t="0" r="0" b="0"/>
          <a:pathLst>
            <a:path>
              <a:moveTo>
                <a:pt x="3372719" y="0"/>
              </a:moveTo>
              <a:lnTo>
                <a:pt x="3372719" y="317135"/>
              </a:lnTo>
              <a:lnTo>
                <a:pt x="0" y="317135"/>
              </a:lnTo>
              <a:lnTo>
                <a:pt x="0" y="600071"/>
              </a:lnTo>
            </a:path>
          </a:pathLst>
        </a:custGeom>
        <a:noFill/>
        <a:ln w="6350" cap="flat" cmpd="sng" algn="ctr">
          <a:solidFill>
            <a:schemeClr val="accent5">
              <a:hueOff val="-3379271"/>
              <a:satOff val="-8710"/>
              <a:lumOff val="-58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72888" y="2828102"/>
        <a:ext cx="171558" cy="6306"/>
      </dsp:txXfrm>
    </dsp:sp>
    <dsp:sp modelId="{BBDBB308-7276-E142-8664-4EF147AFAB89}">
      <dsp:nvSpPr>
        <dsp:cNvPr id="0" name=""/>
        <dsp:cNvSpPr/>
      </dsp:nvSpPr>
      <dsp:spPr>
        <a:xfrm>
          <a:off x="3374003" y="887791"/>
          <a:ext cx="2742048" cy="1645228"/>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4363" tIns="141037" rIns="134363" bIns="141037" numCol="1" spcCol="1270" anchor="ctr" anchorCtr="0">
          <a:noAutofit/>
        </a:bodyPr>
        <a:lstStyle/>
        <a:p>
          <a:pPr marL="0" lvl="0" indent="0" algn="ctr" defTabSz="622300">
            <a:lnSpc>
              <a:spcPct val="90000"/>
            </a:lnSpc>
            <a:spcBef>
              <a:spcPct val="0"/>
            </a:spcBef>
            <a:spcAft>
              <a:spcPct val="35000"/>
            </a:spcAft>
            <a:buNone/>
          </a:pPr>
          <a:r>
            <a:rPr lang="en-US" sz="1400" kern="1200"/>
            <a:t>It also refers and links to the UN CRC Optional Protocols, the UNCRPD, UN Sustainable Development Goals and the Council of Europe Strategy for the Rights of the Child (2016-2021)</a:t>
          </a:r>
        </a:p>
      </dsp:txBody>
      <dsp:txXfrm>
        <a:off x="3374003" y="887791"/>
        <a:ext cx="2742048" cy="1645228"/>
      </dsp:txXfrm>
    </dsp:sp>
    <dsp:sp modelId="{A5715B96-A5C8-AF4A-AEA3-360812E25CE7}">
      <dsp:nvSpPr>
        <dsp:cNvPr id="0" name=""/>
        <dsp:cNvSpPr/>
      </dsp:nvSpPr>
      <dsp:spPr>
        <a:xfrm>
          <a:off x="2741532" y="3940585"/>
          <a:ext cx="600071" cy="91440"/>
        </a:xfrm>
        <a:custGeom>
          <a:avLst/>
          <a:gdLst/>
          <a:ahLst/>
          <a:cxnLst/>
          <a:rect l="0" t="0" r="0" b="0"/>
          <a:pathLst>
            <a:path>
              <a:moveTo>
                <a:pt x="0" y="45720"/>
              </a:moveTo>
              <a:lnTo>
                <a:pt x="600071" y="45720"/>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25801" y="3983152"/>
        <a:ext cx="31533" cy="6306"/>
      </dsp:txXfrm>
    </dsp:sp>
    <dsp:sp modelId="{FF4F2071-CF6D-EE4C-8D11-28E795F2B895}">
      <dsp:nvSpPr>
        <dsp:cNvPr id="0" name=""/>
        <dsp:cNvSpPr/>
      </dsp:nvSpPr>
      <dsp:spPr>
        <a:xfrm>
          <a:off x="1284" y="3163691"/>
          <a:ext cx="2742048" cy="1645228"/>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4363" tIns="141037" rIns="134363" bIns="141037" numCol="1" spcCol="1270" anchor="ctr" anchorCtr="0">
          <a:noAutofit/>
        </a:bodyPr>
        <a:lstStyle/>
        <a:p>
          <a:pPr marL="0" lvl="0" indent="0" algn="ctr" defTabSz="622300">
            <a:lnSpc>
              <a:spcPct val="90000"/>
            </a:lnSpc>
            <a:spcBef>
              <a:spcPct val="0"/>
            </a:spcBef>
            <a:spcAft>
              <a:spcPct val="35000"/>
            </a:spcAft>
            <a:buNone/>
          </a:pPr>
          <a:r>
            <a:rPr lang="en-US" sz="1400" kern="1200"/>
            <a:t>During the preparation besides the several consultations with experts, NGOs, over 10 000 children have participated in the reparation of the Strategy, shared their views and suggestions. </a:t>
          </a:r>
        </a:p>
      </dsp:txBody>
      <dsp:txXfrm>
        <a:off x="1284" y="3163691"/>
        <a:ext cx="2742048" cy="1645228"/>
      </dsp:txXfrm>
    </dsp:sp>
    <dsp:sp modelId="{85BFF01E-8841-0A41-9874-0F99A879A2C9}">
      <dsp:nvSpPr>
        <dsp:cNvPr id="0" name=""/>
        <dsp:cNvSpPr/>
      </dsp:nvSpPr>
      <dsp:spPr>
        <a:xfrm>
          <a:off x="3374003" y="3163691"/>
          <a:ext cx="2742048" cy="1645228"/>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4363" tIns="141037" rIns="134363" bIns="141037" numCol="1" spcCol="1270" anchor="ctr" anchorCtr="0">
          <a:noAutofit/>
        </a:bodyPr>
        <a:lstStyle/>
        <a:p>
          <a:pPr marL="0" lvl="0" indent="0" algn="ctr" defTabSz="622300">
            <a:lnSpc>
              <a:spcPct val="90000"/>
            </a:lnSpc>
            <a:spcBef>
              <a:spcPct val="0"/>
            </a:spcBef>
            <a:spcAft>
              <a:spcPct val="35000"/>
            </a:spcAft>
            <a:buNone/>
          </a:pPr>
          <a:r>
            <a:rPr lang="en-US" sz="1400" kern="1200"/>
            <a:t>Six thematic areas are covered, each of them defined as a priority for EU action in the coming years:</a:t>
          </a:r>
        </a:p>
      </dsp:txBody>
      <dsp:txXfrm>
        <a:off x="3374003" y="3163691"/>
        <a:ext cx="2742048" cy="1645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A2A8B-3E65-7A44-8AB7-3BA756F037C1}">
      <dsp:nvSpPr>
        <dsp:cNvPr id="0" name=""/>
        <dsp:cNvSpPr/>
      </dsp:nvSpPr>
      <dsp:spPr>
        <a:xfrm>
          <a:off x="0" y="52412"/>
          <a:ext cx="6596061" cy="100693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Participation in political and democratic life: An EU that empowers children to be active citizens and members of democratic societies</a:t>
          </a:r>
        </a:p>
      </dsp:txBody>
      <dsp:txXfrm>
        <a:off x="49154" y="101566"/>
        <a:ext cx="6497753" cy="908623"/>
      </dsp:txXfrm>
    </dsp:sp>
    <dsp:sp modelId="{8C6A015C-6D5D-7148-A616-5A1C2796F196}">
      <dsp:nvSpPr>
        <dsp:cNvPr id="0" name=""/>
        <dsp:cNvSpPr/>
      </dsp:nvSpPr>
      <dsp:spPr>
        <a:xfrm>
          <a:off x="0" y="1111184"/>
          <a:ext cx="6596061" cy="1006931"/>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Socio-economic inclusion, health and education: An EU that fights child poverty, promotes inclusive and child friendly societies, health and education systems</a:t>
          </a:r>
        </a:p>
      </dsp:txBody>
      <dsp:txXfrm>
        <a:off x="49154" y="1160338"/>
        <a:ext cx="6497753" cy="908623"/>
      </dsp:txXfrm>
    </dsp:sp>
    <dsp:sp modelId="{8D6FFFEC-9A57-004F-8BD4-BD1F411B24D8}">
      <dsp:nvSpPr>
        <dsp:cNvPr id="0" name=""/>
        <dsp:cNvSpPr/>
      </dsp:nvSpPr>
      <dsp:spPr>
        <a:xfrm>
          <a:off x="0" y="2169955"/>
          <a:ext cx="6596061" cy="1006931"/>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Combating violence against children and ensuring child protection: an EU that helps children grow free from violence</a:t>
          </a:r>
        </a:p>
      </dsp:txBody>
      <dsp:txXfrm>
        <a:off x="49154" y="2219109"/>
        <a:ext cx="6497753" cy="908623"/>
      </dsp:txXfrm>
    </dsp:sp>
    <dsp:sp modelId="{21417F06-95A5-7A49-8E61-C1494037137A}">
      <dsp:nvSpPr>
        <dsp:cNvPr id="0" name=""/>
        <dsp:cNvSpPr/>
      </dsp:nvSpPr>
      <dsp:spPr>
        <a:xfrm>
          <a:off x="0" y="3228726"/>
          <a:ext cx="6596061" cy="1006931"/>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Child Friendly Justice: An EU where the justice system upholds the rights and needs of children</a:t>
          </a:r>
        </a:p>
      </dsp:txBody>
      <dsp:txXfrm>
        <a:off x="49154" y="3277880"/>
        <a:ext cx="6497753" cy="908623"/>
      </dsp:txXfrm>
    </dsp:sp>
    <dsp:sp modelId="{718E19E6-C3E7-5D41-8D29-E23135786046}">
      <dsp:nvSpPr>
        <dsp:cNvPr id="0" name=""/>
        <dsp:cNvSpPr/>
      </dsp:nvSpPr>
      <dsp:spPr>
        <a:xfrm>
          <a:off x="0" y="4287497"/>
          <a:ext cx="6596061" cy="1006931"/>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Digital and information society: An EU where children can safely navigate the digital environment, and harness its opportunities</a:t>
          </a:r>
        </a:p>
      </dsp:txBody>
      <dsp:txXfrm>
        <a:off x="49154" y="4336651"/>
        <a:ext cx="6497753" cy="908623"/>
      </dsp:txXfrm>
    </dsp:sp>
    <dsp:sp modelId="{AED3159C-36F7-A047-AEEE-F9A26031021B}">
      <dsp:nvSpPr>
        <dsp:cNvPr id="0" name=""/>
        <dsp:cNvSpPr/>
      </dsp:nvSpPr>
      <dsp:spPr>
        <a:xfrm>
          <a:off x="0" y="5346269"/>
          <a:ext cx="6596061" cy="100693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Global Dimension: An EU that supports, protects and empowers children globally, including during crisis and conflict</a:t>
          </a:r>
        </a:p>
      </dsp:txBody>
      <dsp:txXfrm>
        <a:off x="49154" y="5395423"/>
        <a:ext cx="6497753" cy="908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39FCB-2161-5842-9689-C6EC458556F4}">
      <dsp:nvSpPr>
        <dsp:cNvPr id="0" name=""/>
        <dsp:cNvSpPr/>
      </dsp:nvSpPr>
      <dsp:spPr>
        <a:xfrm>
          <a:off x="0" y="217589"/>
          <a:ext cx="6263640" cy="165335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Investing in children: breaking the cycle of disadvantage (</a:t>
          </a:r>
          <a:r>
            <a:rPr lang="en-US" sz="1900" b="0" i="0" kern="1200"/>
            <a:t>Commission Recommendation of 20 February 2013)</a:t>
          </a:r>
          <a:endParaRPr lang="en-US" sz="1900" kern="1200"/>
        </a:p>
      </dsp:txBody>
      <dsp:txXfrm>
        <a:off x="80710" y="298299"/>
        <a:ext cx="6102220" cy="1491936"/>
      </dsp:txXfrm>
    </dsp:sp>
    <dsp:sp modelId="{B988E211-CC0B-6644-A6E2-12A05B43B371}">
      <dsp:nvSpPr>
        <dsp:cNvPr id="0" name=""/>
        <dsp:cNvSpPr/>
      </dsp:nvSpPr>
      <dsp:spPr>
        <a:xfrm>
          <a:off x="0" y="1925665"/>
          <a:ext cx="6263640" cy="165335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2015 November – European Parliament resolution calls for establishment of the </a:t>
          </a:r>
          <a:r>
            <a:rPr lang="en-US" sz="1900" b="1" kern="1200"/>
            <a:t>Child Guarantee </a:t>
          </a:r>
          <a:r>
            <a:rPr lang="en-US" sz="1900" kern="1200"/>
            <a:t>to reduce inequalities with a special focus on child poverty (Poor implementation of Investing in Children, limited use of EU funds to support it. High level of child poverty and social exclusion)</a:t>
          </a:r>
        </a:p>
      </dsp:txBody>
      <dsp:txXfrm>
        <a:off x="80710" y="2006375"/>
        <a:ext cx="6102220" cy="1491936"/>
      </dsp:txXfrm>
    </dsp:sp>
    <dsp:sp modelId="{98454ADF-A190-CD43-80A4-F1732920BDE2}">
      <dsp:nvSpPr>
        <dsp:cNvPr id="0" name=""/>
        <dsp:cNvSpPr/>
      </dsp:nvSpPr>
      <dsp:spPr>
        <a:xfrm>
          <a:off x="0" y="3633742"/>
          <a:ext cx="6263640" cy="165335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2017 Agreement and financial support for needed preparatory actions : Feasibility studies, economic implementation framework, pilot projects</a:t>
          </a:r>
        </a:p>
      </dsp:txBody>
      <dsp:txXfrm>
        <a:off x="80710" y="3714452"/>
        <a:ext cx="6102220" cy="14919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EEE2A-A867-6E4D-8DD1-0C8FDFBE9A84}">
      <dsp:nvSpPr>
        <dsp:cNvPr id="0" name=""/>
        <dsp:cNvSpPr/>
      </dsp:nvSpPr>
      <dsp:spPr>
        <a:xfrm>
          <a:off x="0" y="389658"/>
          <a:ext cx="5257800" cy="114678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2017 November – European Pillar of Social Rights – principle 11 </a:t>
          </a:r>
        </a:p>
      </dsp:txBody>
      <dsp:txXfrm>
        <a:off x="55981" y="445639"/>
        <a:ext cx="5145838" cy="1034820"/>
      </dsp:txXfrm>
    </dsp:sp>
    <dsp:sp modelId="{A82C0E89-5DAD-4249-9088-34075E97983F}">
      <dsp:nvSpPr>
        <dsp:cNvPr id="0" name=""/>
        <dsp:cNvSpPr/>
      </dsp:nvSpPr>
      <dsp:spPr>
        <a:xfrm>
          <a:off x="0" y="1582521"/>
          <a:ext cx="5257800" cy="1146782"/>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(Children have right to protection from poverty. Children from disadvantaged backgrounds have the right to specific measures to enhance equal opportunities)</a:t>
          </a:r>
        </a:p>
      </dsp:txBody>
      <dsp:txXfrm>
        <a:off x="55981" y="1638502"/>
        <a:ext cx="5145838" cy="1034820"/>
      </dsp:txXfrm>
    </dsp:sp>
    <dsp:sp modelId="{A24C3280-55F8-0D46-A191-1939EF00725A}">
      <dsp:nvSpPr>
        <dsp:cNvPr id="0" name=""/>
        <dsp:cNvSpPr/>
      </dsp:nvSpPr>
      <dsp:spPr>
        <a:xfrm>
          <a:off x="0" y="2775383"/>
          <a:ext cx="5257800" cy="1146782"/>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2018 Negotiations over the EU Funds for the next period (2021-2027), proposition of the EP on the budget for Child Guarantee</a:t>
          </a:r>
        </a:p>
      </dsp:txBody>
      <dsp:txXfrm>
        <a:off x="55981" y="2831364"/>
        <a:ext cx="5145838" cy="1034820"/>
      </dsp:txXfrm>
    </dsp:sp>
    <dsp:sp modelId="{F6B0C532-2955-4D40-B4A5-255CCA9E093C}">
      <dsp:nvSpPr>
        <dsp:cNvPr id="0" name=""/>
        <dsp:cNvSpPr/>
      </dsp:nvSpPr>
      <dsp:spPr>
        <a:xfrm>
          <a:off x="0" y="3968246"/>
          <a:ext cx="5257800" cy="114678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2019 Incoming new European Commission: “To support every child in need, I will create the European Child Guarantee, picking up the idea proposed by the European Parliament” (COM President Ursula von der Leyen)</a:t>
          </a:r>
        </a:p>
      </dsp:txBody>
      <dsp:txXfrm>
        <a:off x="55981" y="4024227"/>
        <a:ext cx="5145838" cy="10348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04FE8-29C5-B944-A4F7-CC63D092005B}">
      <dsp:nvSpPr>
        <dsp:cNvPr id="0" name=""/>
        <dsp:cNvSpPr/>
      </dsp:nvSpPr>
      <dsp:spPr>
        <a:xfrm>
          <a:off x="0" y="70280"/>
          <a:ext cx="7540522" cy="383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4 target groups:</a:t>
          </a:r>
        </a:p>
      </dsp:txBody>
      <dsp:txXfrm>
        <a:off x="18734" y="89014"/>
        <a:ext cx="7503054" cy="346292"/>
      </dsp:txXfrm>
    </dsp:sp>
    <dsp:sp modelId="{C3E792FB-4853-0940-8120-66D602AAEBA6}">
      <dsp:nvSpPr>
        <dsp:cNvPr id="0" name=""/>
        <dsp:cNvSpPr/>
      </dsp:nvSpPr>
      <dsp:spPr>
        <a:xfrm>
          <a:off x="0" y="500120"/>
          <a:ext cx="7540522" cy="383760"/>
        </a:xfrm>
        <a:prstGeom prst="roundRect">
          <a:avLst/>
        </a:prstGeom>
        <a:solidFill>
          <a:schemeClr val="accent5">
            <a:hueOff val="-614413"/>
            <a:satOff val="-1584"/>
            <a:lumOff val="-10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Children residing in institutions</a:t>
          </a:r>
        </a:p>
      </dsp:txBody>
      <dsp:txXfrm>
        <a:off x="18734" y="518854"/>
        <a:ext cx="7503054" cy="346292"/>
      </dsp:txXfrm>
    </dsp:sp>
    <dsp:sp modelId="{C071D594-F7D3-3F47-AA8E-BFAFECA7E9DB}">
      <dsp:nvSpPr>
        <dsp:cNvPr id="0" name=""/>
        <dsp:cNvSpPr/>
      </dsp:nvSpPr>
      <dsp:spPr>
        <a:xfrm>
          <a:off x="0" y="929960"/>
          <a:ext cx="7540522" cy="383760"/>
        </a:xfrm>
        <a:prstGeom prst="roundRect">
          <a:avLst/>
        </a:prstGeom>
        <a:solidFill>
          <a:schemeClr val="accent5">
            <a:hueOff val="-1228826"/>
            <a:satOff val="-3167"/>
            <a:lumOff val="-21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Children with disabilities</a:t>
          </a:r>
        </a:p>
      </dsp:txBody>
      <dsp:txXfrm>
        <a:off x="18734" y="948694"/>
        <a:ext cx="7503054" cy="346292"/>
      </dsp:txXfrm>
    </dsp:sp>
    <dsp:sp modelId="{07AE9DA9-B333-5944-BE31-C836EF61803F}">
      <dsp:nvSpPr>
        <dsp:cNvPr id="0" name=""/>
        <dsp:cNvSpPr/>
      </dsp:nvSpPr>
      <dsp:spPr>
        <a:xfrm>
          <a:off x="0" y="1359800"/>
          <a:ext cx="7540522" cy="383760"/>
        </a:xfrm>
        <a:prstGeom prst="roundRect">
          <a:avLst/>
        </a:prstGeom>
        <a:solidFill>
          <a:schemeClr val="accent5">
            <a:hueOff val="-1843239"/>
            <a:satOff val="-4751"/>
            <a:lumOff val="-3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Children with a migrant background (including refugee children)</a:t>
          </a:r>
        </a:p>
      </dsp:txBody>
      <dsp:txXfrm>
        <a:off x="18734" y="1378534"/>
        <a:ext cx="7503054" cy="346292"/>
      </dsp:txXfrm>
    </dsp:sp>
    <dsp:sp modelId="{161670B0-0DB8-F146-975C-15CDB407BFD9}">
      <dsp:nvSpPr>
        <dsp:cNvPr id="0" name=""/>
        <dsp:cNvSpPr/>
      </dsp:nvSpPr>
      <dsp:spPr>
        <a:xfrm>
          <a:off x="0" y="1789640"/>
          <a:ext cx="7540522" cy="383760"/>
        </a:xfrm>
        <a:prstGeom prst="roundRect">
          <a:avLst/>
        </a:prstGeom>
        <a:solidFill>
          <a:schemeClr val="accent5">
            <a:hueOff val="-2457652"/>
            <a:satOff val="-6334"/>
            <a:lumOff val="-42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Children living in precarious family situations</a:t>
          </a:r>
        </a:p>
      </dsp:txBody>
      <dsp:txXfrm>
        <a:off x="18734" y="1808374"/>
        <a:ext cx="7503054" cy="346292"/>
      </dsp:txXfrm>
    </dsp:sp>
    <dsp:sp modelId="{803EF390-5DCA-E04D-9B7B-9A10726A411D}">
      <dsp:nvSpPr>
        <dsp:cNvPr id="0" name=""/>
        <dsp:cNvSpPr/>
      </dsp:nvSpPr>
      <dsp:spPr>
        <a:xfrm>
          <a:off x="0" y="2219480"/>
          <a:ext cx="7540522" cy="383760"/>
        </a:xfrm>
        <a:prstGeom prst="roundRect">
          <a:avLst/>
        </a:prstGeom>
        <a:solidFill>
          <a:schemeClr val="accent5">
            <a:hueOff val="-3072065"/>
            <a:satOff val="-7918"/>
            <a:lumOff val="-53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Outputs:</a:t>
          </a:r>
        </a:p>
      </dsp:txBody>
      <dsp:txXfrm>
        <a:off x="18734" y="2238214"/>
        <a:ext cx="7503054" cy="346292"/>
      </dsp:txXfrm>
    </dsp:sp>
    <dsp:sp modelId="{AC2BC51A-BFAA-8848-9C87-86012073EDD6}">
      <dsp:nvSpPr>
        <dsp:cNvPr id="0" name=""/>
        <dsp:cNvSpPr/>
      </dsp:nvSpPr>
      <dsp:spPr>
        <a:xfrm>
          <a:off x="0" y="2649320"/>
          <a:ext cx="7540522" cy="383760"/>
        </a:xfrm>
        <a:prstGeom prst="roundRect">
          <a:avLst/>
        </a:prstGeom>
        <a:solidFill>
          <a:schemeClr val="accent5">
            <a:hueOff val="-3686478"/>
            <a:satOff val="-9501"/>
            <a:lumOff val="-64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Inception Report</a:t>
          </a:r>
        </a:p>
      </dsp:txBody>
      <dsp:txXfrm>
        <a:off x="18734" y="2668054"/>
        <a:ext cx="7503054" cy="346292"/>
      </dsp:txXfrm>
    </dsp:sp>
    <dsp:sp modelId="{A6C27342-E5B6-E44D-B616-CB77A57E0F47}">
      <dsp:nvSpPr>
        <dsp:cNvPr id="0" name=""/>
        <dsp:cNvSpPr/>
      </dsp:nvSpPr>
      <dsp:spPr>
        <a:xfrm>
          <a:off x="0" y="3079160"/>
          <a:ext cx="7540522" cy="383760"/>
        </a:xfrm>
        <a:prstGeom prst="roundRect">
          <a:avLst/>
        </a:prstGeom>
        <a:solidFill>
          <a:schemeClr val="accent5">
            <a:hueOff val="-4300891"/>
            <a:satOff val="-11085"/>
            <a:lumOff val="-74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28 country reports</a:t>
          </a:r>
        </a:p>
      </dsp:txBody>
      <dsp:txXfrm>
        <a:off x="18734" y="3097894"/>
        <a:ext cx="7503054" cy="346292"/>
      </dsp:txXfrm>
    </dsp:sp>
    <dsp:sp modelId="{D2656DE7-0722-724F-B276-ADE7C5F1AB71}">
      <dsp:nvSpPr>
        <dsp:cNvPr id="0" name=""/>
        <dsp:cNvSpPr/>
      </dsp:nvSpPr>
      <dsp:spPr>
        <a:xfrm>
          <a:off x="0" y="3509000"/>
          <a:ext cx="7540522" cy="383760"/>
        </a:xfrm>
        <a:prstGeom prst="roundRect">
          <a:avLst/>
        </a:prstGeom>
        <a:solidFill>
          <a:schemeClr val="accent5">
            <a:hueOff val="-4915304"/>
            <a:satOff val="-12668"/>
            <a:lumOff val="-85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5 Policy Papers ( free education,  healthcare, ECEC, decent housing, adequate nutrition)</a:t>
          </a:r>
        </a:p>
      </dsp:txBody>
      <dsp:txXfrm>
        <a:off x="18734" y="3527734"/>
        <a:ext cx="7503054" cy="346292"/>
      </dsp:txXfrm>
    </dsp:sp>
    <dsp:sp modelId="{7E96DA2F-48AC-724B-9890-AF8D34F0692C}">
      <dsp:nvSpPr>
        <dsp:cNvPr id="0" name=""/>
        <dsp:cNvSpPr/>
      </dsp:nvSpPr>
      <dsp:spPr>
        <a:xfrm>
          <a:off x="0" y="3938840"/>
          <a:ext cx="7540522" cy="383760"/>
        </a:xfrm>
        <a:prstGeom prst="roundRect">
          <a:avLst/>
        </a:prstGeom>
        <a:solidFill>
          <a:schemeClr val="accent5">
            <a:hueOff val="-5529717"/>
            <a:satOff val="-14252"/>
            <a:lumOff val="-96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4 Target Group Discussion Papers</a:t>
          </a:r>
        </a:p>
      </dsp:txBody>
      <dsp:txXfrm>
        <a:off x="18734" y="3957574"/>
        <a:ext cx="7503054" cy="346292"/>
      </dsp:txXfrm>
    </dsp:sp>
    <dsp:sp modelId="{26AC574F-787A-4642-8CD6-57493EABF25B}">
      <dsp:nvSpPr>
        <dsp:cNvPr id="0" name=""/>
        <dsp:cNvSpPr/>
      </dsp:nvSpPr>
      <dsp:spPr>
        <a:xfrm>
          <a:off x="0" y="4368680"/>
          <a:ext cx="7540522" cy="383760"/>
        </a:xfrm>
        <a:prstGeom prst="roundRect">
          <a:avLst/>
        </a:prstGeom>
        <a:solidFill>
          <a:schemeClr val="accent5">
            <a:hueOff val="-6144130"/>
            <a:satOff val="-15835"/>
            <a:lumOff val="-106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Online consultation with key stakeholders</a:t>
          </a:r>
        </a:p>
      </dsp:txBody>
      <dsp:txXfrm>
        <a:off x="18734" y="4387414"/>
        <a:ext cx="7503054" cy="346292"/>
      </dsp:txXfrm>
    </dsp:sp>
    <dsp:sp modelId="{3151DED7-8D73-3F48-ADDB-E4549DF7BC8D}">
      <dsp:nvSpPr>
        <dsp:cNvPr id="0" name=""/>
        <dsp:cNvSpPr/>
      </dsp:nvSpPr>
      <dsp:spPr>
        <a:xfrm>
          <a:off x="0" y="4798520"/>
          <a:ext cx="7540522" cy="3837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8 Case-studies (on lessons learned from international funding programs)</a:t>
          </a:r>
        </a:p>
      </dsp:txBody>
      <dsp:txXfrm>
        <a:off x="18734" y="4817254"/>
        <a:ext cx="7503054" cy="3462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D90B4-1EBB-754E-BE58-BDD7AE3876E2}">
      <dsp:nvSpPr>
        <dsp:cNvPr id="0" name=""/>
        <dsp:cNvSpPr/>
      </dsp:nvSpPr>
      <dsp:spPr>
        <a:xfrm>
          <a:off x="0" y="335667"/>
          <a:ext cx="7670673" cy="91367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4 consultations with children (focus groups)</a:t>
          </a:r>
        </a:p>
      </dsp:txBody>
      <dsp:txXfrm>
        <a:off x="44602" y="380269"/>
        <a:ext cx="7581469" cy="824474"/>
      </dsp:txXfrm>
    </dsp:sp>
    <dsp:sp modelId="{18B2DAE8-BA11-6C4F-8E2C-D5A90532CDA1}">
      <dsp:nvSpPr>
        <dsp:cNvPr id="0" name=""/>
        <dsp:cNvSpPr/>
      </dsp:nvSpPr>
      <dsp:spPr>
        <a:xfrm>
          <a:off x="0" y="1315586"/>
          <a:ext cx="7670673" cy="91367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4 fact-finding workshops on the target groups</a:t>
          </a:r>
        </a:p>
      </dsp:txBody>
      <dsp:txXfrm>
        <a:off x="44602" y="1360188"/>
        <a:ext cx="7581469" cy="824474"/>
      </dsp:txXfrm>
    </dsp:sp>
    <dsp:sp modelId="{F075D088-1BC4-694F-B484-DF8F08D9FB6F}">
      <dsp:nvSpPr>
        <dsp:cNvPr id="0" name=""/>
        <dsp:cNvSpPr/>
      </dsp:nvSpPr>
      <dsp:spPr>
        <a:xfrm>
          <a:off x="0" y="2295504"/>
          <a:ext cx="7670673" cy="91367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Intermediate Report</a:t>
          </a:r>
        </a:p>
      </dsp:txBody>
      <dsp:txXfrm>
        <a:off x="44602" y="2340106"/>
        <a:ext cx="7581469" cy="824474"/>
      </dsp:txXfrm>
    </dsp:sp>
    <dsp:sp modelId="{E8549AF6-7BDC-584A-9F3C-F822ED81F74C}">
      <dsp:nvSpPr>
        <dsp:cNvPr id="0" name=""/>
        <dsp:cNvSpPr/>
      </dsp:nvSpPr>
      <dsp:spPr>
        <a:xfrm>
          <a:off x="0" y="3275423"/>
          <a:ext cx="7670673" cy="91367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Final Conference (17 February 2020)</a:t>
          </a:r>
        </a:p>
      </dsp:txBody>
      <dsp:txXfrm>
        <a:off x="44602" y="3320025"/>
        <a:ext cx="7581469" cy="824474"/>
      </dsp:txXfrm>
    </dsp:sp>
    <dsp:sp modelId="{09B6F41B-BA66-754C-A75D-0F159706608F}">
      <dsp:nvSpPr>
        <dsp:cNvPr id="0" name=""/>
        <dsp:cNvSpPr/>
      </dsp:nvSpPr>
      <dsp:spPr>
        <a:xfrm>
          <a:off x="0" y="4255341"/>
          <a:ext cx="7670673" cy="91367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Final Report (June 2020) (http://ec.Europa.eu/social/main..jsp?catld=1428&amp;langld=en)</a:t>
          </a:r>
        </a:p>
      </dsp:txBody>
      <dsp:txXfrm>
        <a:off x="44602" y="4299943"/>
        <a:ext cx="7581469" cy="8244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EA434-7A4C-F848-B66C-E5330304039F}">
      <dsp:nvSpPr>
        <dsp:cNvPr id="0" name=""/>
        <dsp:cNvSpPr/>
      </dsp:nvSpPr>
      <dsp:spPr>
        <a:xfrm>
          <a:off x="0" y="54216"/>
          <a:ext cx="7957899" cy="135602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 Child Guarantee is properly monitored and feeds into the European Semester annually (indicators disaggregated and children in need taken into account, annual reporting on outcomes, included into country specific recommendations)</a:t>
          </a:r>
        </a:p>
      </dsp:txBody>
      <dsp:txXfrm>
        <a:off x="66196" y="120412"/>
        <a:ext cx="7825507" cy="1223637"/>
      </dsp:txXfrm>
    </dsp:sp>
    <dsp:sp modelId="{C9A4DAF9-5457-1344-BDB1-B2A708A3FF3E}">
      <dsp:nvSpPr>
        <dsp:cNvPr id="0" name=""/>
        <dsp:cNvSpPr/>
      </dsp:nvSpPr>
      <dsp:spPr>
        <a:xfrm>
          <a:off x="0" y="1464966"/>
          <a:ext cx="7957899" cy="13560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Supporting a child rights approach in tackling poverty and the fight against all form of discrimination, segregation, bullying of children and their families when trying to access key rights, resources and services</a:t>
          </a:r>
        </a:p>
      </dsp:txBody>
      <dsp:txXfrm>
        <a:off x="66196" y="1531162"/>
        <a:ext cx="7825507" cy="1223637"/>
      </dsp:txXfrm>
    </dsp:sp>
    <dsp:sp modelId="{62372FA4-BAD6-4346-A943-52666CBE7E88}">
      <dsp:nvSpPr>
        <dsp:cNvPr id="0" name=""/>
        <dsp:cNvSpPr/>
      </dsp:nvSpPr>
      <dsp:spPr>
        <a:xfrm>
          <a:off x="0" y="2875715"/>
          <a:ext cx="7957899" cy="135602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Ensure the child is placed in institutions and reinforce the transition from institutional to community-based care  (no placement in institutions, prevention of out of home care, family strengthening and gate keeping, local service provision, reintegration, after care)</a:t>
          </a:r>
        </a:p>
      </dsp:txBody>
      <dsp:txXfrm>
        <a:off x="66196" y="2941911"/>
        <a:ext cx="7825507" cy="1223637"/>
      </dsp:txXfrm>
    </dsp:sp>
    <dsp:sp modelId="{09D8B1D1-B6BA-3A40-A144-F086E7F46D41}">
      <dsp:nvSpPr>
        <dsp:cNvPr id="0" name=""/>
        <dsp:cNvSpPr/>
      </dsp:nvSpPr>
      <dsp:spPr>
        <a:xfrm>
          <a:off x="0" y="4286465"/>
          <a:ext cx="7957899" cy="135602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(EU Alliance for Investing in Children: </a:t>
          </a:r>
          <a:r>
            <a:rPr lang="en-US" sz="1900" kern="1200">
              <a:hlinkClick xmlns:r="http://schemas.openxmlformats.org/officeDocument/2006/relationships" r:id="rId1"/>
            </a:rPr>
            <a:t>http://www.alliance4investinginchildren.eu</a:t>
          </a:r>
          <a:r>
            <a:rPr lang="en-US" sz="1900" kern="1200"/>
            <a:t>, endorsed by the EEG: https://deinstitutionalisation.com</a:t>
          </a:r>
        </a:p>
      </dsp:txBody>
      <dsp:txXfrm>
        <a:off x="66196" y="4352661"/>
        <a:ext cx="7825507" cy="12236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5E855-E2FF-9C43-AB08-8F65613A6134}">
      <dsp:nvSpPr>
        <dsp:cNvPr id="0" name=""/>
        <dsp:cNvSpPr/>
      </dsp:nvSpPr>
      <dsp:spPr>
        <a:xfrm>
          <a:off x="0" y="2784"/>
          <a:ext cx="76866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086E39-4688-E042-94A3-B1464B4282C9}">
      <dsp:nvSpPr>
        <dsp:cNvPr id="0" name=""/>
        <dsp:cNvSpPr/>
      </dsp:nvSpPr>
      <dsp:spPr>
        <a:xfrm>
          <a:off x="0" y="2784"/>
          <a:ext cx="7686675" cy="94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More clarity and data on the target groups in terms of size, characteristics, composition and needs (lack of child specific data and indicators at national and subnational level, quality and reliability of data in question)</a:t>
          </a:r>
        </a:p>
      </dsp:txBody>
      <dsp:txXfrm>
        <a:off x="0" y="2784"/>
        <a:ext cx="7686675" cy="949543"/>
      </dsp:txXfrm>
    </dsp:sp>
    <dsp:sp modelId="{19D53974-E2BF-3E4B-86AE-3B56E82CE33D}">
      <dsp:nvSpPr>
        <dsp:cNvPr id="0" name=""/>
        <dsp:cNvSpPr/>
      </dsp:nvSpPr>
      <dsp:spPr>
        <a:xfrm>
          <a:off x="0" y="952327"/>
          <a:ext cx="76866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D8B9FA-8FA2-044B-BFA0-6EFA491493C3}">
      <dsp:nvSpPr>
        <dsp:cNvPr id="0" name=""/>
        <dsp:cNvSpPr/>
      </dsp:nvSpPr>
      <dsp:spPr>
        <a:xfrm>
          <a:off x="0" y="952327"/>
          <a:ext cx="7686675" cy="94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Clear definitions e.g. on disability</a:t>
          </a:r>
        </a:p>
      </dsp:txBody>
      <dsp:txXfrm>
        <a:off x="0" y="952327"/>
        <a:ext cx="7686675" cy="949543"/>
      </dsp:txXfrm>
    </dsp:sp>
    <dsp:sp modelId="{6C6B3E34-7A6D-004F-8C1D-D3A0C96F1C9D}">
      <dsp:nvSpPr>
        <dsp:cNvPr id="0" name=""/>
        <dsp:cNvSpPr/>
      </dsp:nvSpPr>
      <dsp:spPr>
        <a:xfrm>
          <a:off x="0" y="1901870"/>
          <a:ext cx="76866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AA4F2F-48B9-4843-A139-B95322577AA1}">
      <dsp:nvSpPr>
        <dsp:cNvPr id="0" name=""/>
        <dsp:cNvSpPr/>
      </dsp:nvSpPr>
      <dsp:spPr>
        <a:xfrm>
          <a:off x="0" y="1901870"/>
          <a:ext cx="7686675" cy="94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Clear definition on high quality services, integrated services</a:t>
          </a:r>
        </a:p>
      </dsp:txBody>
      <dsp:txXfrm>
        <a:off x="0" y="1901870"/>
        <a:ext cx="7686675" cy="949543"/>
      </dsp:txXfrm>
    </dsp:sp>
    <dsp:sp modelId="{02933D30-3829-DE4D-8004-FE62D3C06D96}">
      <dsp:nvSpPr>
        <dsp:cNvPr id="0" name=""/>
        <dsp:cNvSpPr/>
      </dsp:nvSpPr>
      <dsp:spPr>
        <a:xfrm>
          <a:off x="0" y="2851413"/>
          <a:ext cx="76866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8764F3-1A7B-8F4D-9251-EE508A7D2E16}">
      <dsp:nvSpPr>
        <dsp:cNvPr id="0" name=""/>
        <dsp:cNvSpPr/>
      </dsp:nvSpPr>
      <dsp:spPr>
        <a:xfrm>
          <a:off x="0" y="2851414"/>
          <a:ext cx="7686675" cy="94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To avoid stigma, discrimination and segregation services have to be inclusive and of high quality</a:t>
          </a:r>
        </a:p>
      </dsp:txBody>
      <dsp:txXfrm>
        <a:off x="0" y="2851414"/>
        <a:ext cx="7686675" cy="949543"/>
      </dsp:txXfrm>
    </dsp:sp>
    <dsp:sp modelId="{6AAADC63-253C-ED4C-BF70-FDD0BF8BB653}">
      <dsp:nvSpPr>
        <dsp:cNvPr id="0" name=""/>
        <dsp:cNvSpPr/>
      </dsp:nvSpPr>
      <dsp:spPr>
        <a:xfrm>
          <a:off x="0" y="3800957"/>
          <a:ext cx="76866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82C996-A81C-E540-AEA3-0958A8E3CFC7}">
      <dsp:nvSpPr>
        <dsp:cNvPr id="0" name=""/>
        <dsp:cNvSpPr/>
      </dsp:nvSpPr>
      <dsp:spPr>
        <a:xfrm>
          <a:off x="0" y="3800957"/>
          <a:ext cx="7686675" cy="94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Free services with/without additional costs e.g. transportation, </a:t>
          </a:r>
        </a:p>
      </dsp:txBody>
      <dsp:txXfrm>
        <a:off x="0" y="3800957"/>
        <a:ext cx="7686675" cy="949543"/>
      </dsp:txXfrm>
    </dsp:sp>
    <dsp:sp modelId="{1A19908E-2DD2-B44B-BC54-A70AF80C4788}">
      <dsp:nvSpPr>
        <dsp:cNvPr id="0" name=""/>
        <dsp:cNvSpPr/>
      </dsp:nvSpPr>
      <dsp:spPr>
        <a:xfrm>
          <a:off x="0" y="4750500"/>
          <a:ext cx="76866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E434F1-0AA9-6A45-B0D0-D971DB5E5FB3}">
      <dsp:nvSpPr>
        <dsp:cNvPr id="0" name=""/>
        <dsp:cNvSpPr/>
      </dsp:nvSpPr>
      <dsp:spPr>
        <a:xfrm>
          <a:off x="0" y="4750500"/>
          <a:ext cx="7686675" cy="94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Integration of services also close cooperation and holistic approach among different sectors, professionals</a:t>
          </a:r>
        </a:p>
      </dsp:txBody>
      <dsp:txXfrm>
        <a:off x="0" y="4750500"/>
        <a:ext cx="7686675" cy="949543"/>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39FF8-705D-2343-AA25-EB211D3E91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D1465A-EA42-8D42-B981-2825446C76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B016B5-A2AC-2749-AEF9-26D11E42939B}"/>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5" name="Footer Placeholder 4">
            <a:extLst>
              <a:ext uri="{FF2B5EF4-FFF2-40B4-BE49-F238E27FC236}">
                <a16:creationId xmlns:a16="http://schemas.microsoft.com/office/drawing/2014/main" id="{5A24EA73-2056-2B4E-AC18-BD613754A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8E70E-7640-E64E-95E1-C5B383986730}"/>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57749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7862-4036-F041-A228-305930A89F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D8D2AC-C084-5B45-AA9B-F907EDC1BD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957196-1CD0-F64F-98A4-C84CF30312C6}"/>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5" name="Footer Placeholder 4">
            <a:extLst>
              <a:ext uri="{FF2B5EF4-FFF2-40B4-BE49-F238E27FC236}">
                <a16:creationId xmlns:a16="http://schemas.microsoft.com/office/drawing/2014/main" id="{7FD6BB92-A76A-7B49-A576-C68B7C15F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67AFFA-FBC1-934A-B828-E7252F3F921F}"/>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154438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427AEE-CC34-9D40-8349-938AD0C8F9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5D8AB2-965A-5149-AC82-77CD5B5502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07C59-286C-6845-8F2C-986523A9F5BB}"/>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5" name="Footer Placeholder 4">
            <a:extLst>
              <a:ext uri="{FF2B5EF4-FFF2-40B4-BE49-F238E27FC236}">
                <a16:creationId xmlns:a16="http://schemas.microsoft.com/office/drawing/2014/main" id="{23C2FA48-92A8-8846-A372-B2C2B4B48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E69D6-0881-094B-8EA7-9BA3E827B0B8}"/>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149924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D369B-04FA-6546-B892-2FAE341C8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30EFF-071B-A949-B083-D386A56332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FE637D-D023-2243-B16E-71AFE04F0516}"/>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5" name="Footer Placeholder 4">
            <a:extLst>
              <a:ext uri="{FF2B5EF4-FFF2-40B4-BE49-F238E27FC236}">
                <a16:creationId xmlns:a16="http://schemas.microsoft.com/office/drawing/2014/main" id="{B4E884C9-C720-144F-B975-DFB7B2A3EB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C5D0A4-FBA7-1A45-AF29-AF00878B8650}"/>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356898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4CBD5-7820-4D4F-A47B-D4133497AA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51686F-A256-DA49-99E8-103B56D387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5C42C9-C7CE-5C45-87BD-710553F675C4}"/>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5" name="Footer Placeholder 4">
            <a:extLst>
              <a:ext uri="{FF2B5EF4-FFF2-40B4-BE49-F238E27FC236}">
                <a16:creationId xmlns:a16="http://schemas.microsoft.com/office/drawing/2014/main" id="{3112BD02-BD1C-B248-9DD8-A0123D556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9213F-FAB5-014A-8459-BD0E8EAE1A94}"/>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51267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969D2-6B84-2843-A785-C2D2331671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65EE2A-34E1-3947-8F19-D0026090B2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445E69-1BD4-7E45-84B4-F9DAAFEA67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B8DEE6-1575-484A-9FDB-A5BAF41D8DB2}"/>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6" name="Footer Placeholder 5">
            <a:extLst>
              <a:ext uri="{FF2B5EF4-FFF2-40B4-BE49-F238E27FC236}">
                <a16:creationId xmlns:a16="http://schemas.microsoft.com/office/drawing/2014/main" id="{E8496A2A-1A67-5B47-99CA-0619A3A9C2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D950FC-F908-1E4C-9902-C9E701DBEB04}"/>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3838383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E8DF3-77AC-A94D-8DB0-4BC5B7BB67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A145AF-656B-B34C-BA98-9DA8D7BCF7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D75010-0E22-BE46-88B4-78EAD52F5A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602DE3-1C1D-9C46-B294-379C6B9308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65C191-B7AD-524E-A8FD-A8FF8EC0D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CC9F58-457E-0B42-B625-5AFD03CD17F4}"/>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8" name="Footer Placeholder 7">
            <a:extLst>
              <a:ext uri="{FF2B5EF4-FFF2-40B4-BE49-F238E27FC236}">
                <a16:creationId xmlns:a16="http://schemas.microsoft.com/office/drawing/2014/main" id="{514C0977-0A43-1C47-81C5-EE5F831916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53E445-B45A-1F4A-8AE8-9CC9E869ACF2}"/>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307684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203C8-459E-A04E-9BDD-23601F5F77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6423EF-761B-3746-BC05-30D093CD17F3}"/>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4" name="Footer Placeholder 3">
            <a:extLst>
              <a:ext uri="{FF2B5EF4-FFF2-40B4-BE49-F238E27FC236}">
                <a16:creationId xmlns:a16="http://schemas.microsoft.com/office/drawing/2014/main" id="{6A281494-7DC7-2B4F-87D3-96D7136BD8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A1D01B-8B34-624A-893F-1B8C35F04078}"/>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373629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4AA489-1737-6741-AE78-EEFFD64A6BC1}"/>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3" name="Footer Placeholder 2">
            <a:extLst>
              <a:ext uri="{FF2B5EF4-FFF2-40B4-BE49-F238E27FC236}">
                <a16:creationId xmlns:a16="http://schemas.microsoft.com/office/drawing/2014/main" id="{9C03A2F7-3401-A948-A1C1-B89BF42427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003AF6-6551-D745-BD7E-6606E512256C}"/>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120283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5972D-16B6-1848-B5D7-20811207DB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0382C8-BC6F-174A-8E25-D2B886864A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E8D48E-A5D7-8E4C-B02F-247C6E4B8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CC191E-BEA9-E040-B96E-B2FBED9D35C3}"/>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6" name="Footer Placeholder 5">
            <a:extLst>
              <a:ext uri="{FF2B5EF4-FFF2-40B4-BE49-F238E27FC236}">
                <a16:creationId xmlns:a16="http://schemas.microsoft.com/office/drawing/2014/main" id="{BDE9D246-B076-404F-B94E-7B44EAEB98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FA9E2-3212-2A48-872B-A72BA8259A60}"/>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287288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B1AD0-EC80-2C4E-B4F8-685585A6E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89001D-9C2C-804F-9C2F-459B3B620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37A1CC-C5AD-324B-9E3D-A5B58D411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13434D-D5F6-AE45-BEB4-EF01E7C754B7}"/>
              </a:ext>
            </a:extLst>
          </p:cNvPr>
          <p:cNvSpPr>
            <a:spLocks noGrp="1"/>
          </p:cNvSpPr>
          <p:nvPr>
            <p:ph type="dt" sz="half" idx="10"/>
          </p:nvPr>
        </p:nvSpPr>
        <p:spPr/>
        <p:txBody>
          <a:bodyPr/>
          <a:lstStyle/>
          <a:p>
            <a:fld id="{A03A0430-3376-E54D-9510-2412F6D5599B}" type="datetimeFigureOut">
              <a:rPr lang="en-US" smtClean="0"/>
              <a:t>3/17/2022</a:t>
            </a:fld>
            <a:endParaRPr lang="en-US"/>
          </a:p>
        </p:txBody>
      </p:sp>
      <p:sp>
        <p:nvSpPr>
          <p:cNvPr id="6" name="Footer Placeholder 5">
            <a:extLst>
              <a:ext uri="{FF2B5EF4-FFF2-40B4-BE49-F238E27FC236}">
                <a16:creationId xmlns:a16="http://schemas.microsoft.com/office/drawing/2014/main" id="{DCFF3F85-D176-4A4A-A6EB-7D10EAA35B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6B4429-A34D-EC4B-82D4-9743CE8BD8A8}"/>
              </a:ext>
            </a:extLst>
          </p:cNvPr>
          <p:cNvSpPr>
            <a:spLocks noGrp="1"/>
          </p:cNvSpPr>
          <p:nvPr>
            <p:ph type="sldNum" sz="quarter" idx="12"/>
          </p:nvPr>
        </p:nvSpPr>
        <p:spPr/>
        <p:txBody>
          <a:bodyPr/>
          <a:lstStyle/>
          <a:p>
            <a:fld id="{FB9F1C69-F1D9-3E4D-B7A2-120C71B052D4}" type="slidenum">
              <a:rPr lang="en-US" smtClean="0"/>
              <a:t>‹#›</a:t>
            </a:fld>
            <a:endParaRPr lang="en-US"/>
          </a:p>
        </p:txBody>
      </p:sp>
    </p:spTree>
    <p:extLst>
      <p:ext uri="{BB962C8B-B14F-4D97-AF65-F5344CB8AC3E}">
        <p14:creationId xmlns:p14="http://schemas.microsoft.com/office/powerpoint/2010/main" val="53333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CEF7A7-7113-D94B-A733-0445AA49B3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85EDA8-FB59-D149-B8A3-40FE3DF70E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DEB8B-DD73-3F46-976A-5747E3D9FE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A0430-3376-E54D-9510-2412F6D5599B}" type="datetimeFigureOut">
              <a:rPr lang="en-US" smtClean="0"/>
              <a:t>3/17/2022</a:t>
            </a:fld>
            <a:endParaRPr lang="en-US"/>
          </a:p>
        </p:txBody>
      </p:sp>
      <p:sp>
        <p:nvSpPr>
          <p:cNvPr id="5" name="Footer Placeholder 4">
            <a:extLst>
              <a:ext uri="{FF2B5EF4-FFF2-40B4-BE49-F238E27FC236}">
                <a16:creationId xmlns:a16="http://schemas.microsoft.com/office/drawing/2014/main" id="{6C2E5F9D-59AE-5348-9672-E29C115DBF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671979-9698-CD46-BA50-B8DCAFCD9A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F1C69-F1D9-3E4D-B7A2-120C71B052D4}" type="slidenum">
              <a:rPr lang="en-US" smtClean="0"/>
              <a:t>‹#›</a:t>
            </a:fld>
            <a:endParaRPr lang="en-US"/>
          </a:p>
        </p:txBody>
      </p:sp>
    </p:spTree>
    <p:extLst>
      <p:ext uri="{BB962C8B-B14F-4D97-AF65-F5344CB8AC3E}">
        <p14:creationId xmlns:p14="http://schemas.microsoft.com/office/powerpoint/2010/main" val="3581621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308230A7-F107-48EE-8F18-E4D76F540219}"/>
              </a:ext>
            </a:extLst>
          </p:cNvPr>
          <p:cNvPicPr>
            <a:picLocks noChangeAspect="1"/>
          </p:cNvPicPr>
          <p:nvPr/>
        </p:nvPicPr>
        <p:blipFill>
          <a:blip r:embed="rId3"/>
          <a:stretch>
            <a:fillRect/>
          </a:stretch>
        </p:blipFill>
        <p:spPr>
          <a:xfrm>
            <a:off x="0" y="0"/>
            <a:ext cx="12192000" cy="6858000"/>
          </a:xfrm>
          <a:prstGeom prst="rect">
            <a:avLst/>
          </a:prstGeom>
        </p:spPr>
      </p:pic>
    </p:spTree>
    <p:custDataLst>
      <p:tags r:id="rId1"/>
    </p:custDataLst>
    <p:extLst>
      <p:ext uri="{BB962C8B-B14F-4D97-AF65-F5344CB8AC3E}">
        <p14:creationId xmlns:p14="http://schemas.microsoft.com/office/powerpoint/2010/main" val="503884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28E5CB-913B-4378-97CE-18C9F6410C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DAADBB-2474-2344-9975-DBDAB1607AFF}"/>
              </a:ext>
            </a:extLst>
          </p:cNvPr>
          <p:cNvSpPr>
            <a:spLocks noGrp="1"/>
          </p:cNvSpPr>
          <p:nvPr>
            <p:ph type="title"/>
          </p:nvPr>
        </p:nvSpPr>
        <p:spPr>
          <a:xfrm>
            <a:off x="838200" y="557188"/>
            <a:ext cx="4862848" cy="5569291"/>
          </a:xfrm>
        </p:spPr>
        <p:txBody>
          <a:bodyPr>
            <a:normAutofit/>
          </a:bodyPr>
          <a:lstStyle/>
          <a:p>
            <a:r>
              <a:rPr lang="en-US" sz="5200" b="1">
                <a:latin typeface="Arial" panose="020B0604020202020204" pitchFamily="34" charset="0"/>
                <a:cs typeface="Arial" panose="020B0604020202020204" pitchFamily="34" charset="0"/>
              </a:rPr>
              <a:t>		 Origins and Context</a:t>
            </a:r>
            <a:endParaRPr lang="en-US" sz="5200"/>
          </a:p>
        </p:txBody>
      </p:sp>
      <p:graphicFrame>
        <p:nvGraphicFramePr>
          <p:cNvPr id="5" name="Content Placeholder 2">
            <a:extLst>
              <a:ext uri="{FF2B5EF4-FFF2-40B4-BE49-F238E27FC236}">
                <a16:creationId xmlns:a16="http://schemas.microsoft.com/office/drawing/2014/main" id="{282728E0-416A-4947-9648-18DD48066C53}"/>
              </a:ext>
            </a:extLst>
          </p:cNvPr>
          <p:cNvGraphicFramePr>
            <a:graphicFrameLocks noGrp="1"/>
          </p:cNvGraphicFramePr>
          <p:nvPr>
            <p:ph idx="1"/>
            <p:extLst>
              <p:ext uri="{D42A27DB-BD31-4B8C-83A1-F6EECF244321}">
                <p14:modId xmlns:p14="http://schemas.microsoft.com/office/powerpoint/2010/main" val="1008199268"/>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871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3AC8818-B095-824C-AE69-333CF0EFA777}"/>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100" kern="1200">
                <a:solidFill>
                  <a:srgbClr val="FFFFFF"/>
                </a:solidFill>
                <a:latin typeface="+mj-lt"/>
                <a:ea typeface="+mj-ea"/>
                <a:cs typeface="+mj-cs"/>
              </a:rPr>
              <a:t>Preparation for the Child Guarantee: Feasibility Study, Phase 1 (2018-2020)</a:t>
            </a:r>
            <a:br>
              <a:rPr lang="en-US" sz="3100" kern="1200">
                <a:solidFill>
                  <a:srgbClr val="FFFFFF"/>
                </a:solidFill>
                <a:latin typeface="+mj-lt"/>
                <a:ea typeface="+mj-ea"/>
                <a:cs typeface="+mj-cs"/>
              </a:rPr>
            </a:br>
            <a:endParaRPr lang="en-US" sz="3100" kern="1200">
              <a:solidFill>
                <a:srgbClr val="FFFFFF"/>
              </a:solidFill>
              <a:latin typeface="+mj-lt"/>
              <a:ea typeface="+mj-ea"/>
              <a:cs typeface="+mj-cs"/>
            </a:endParaRPr>
          </a:p>
        </p:txBody>
      </p:sp>
      <p:sp>
        <p:nvSpPr>
          <p:cNvPr id="4" name="TextBox 3">
            <a:extLst>
              <a:ext uri="{FF2B5EF4-FFF2-40B4-BE49-F238E27FC236}">
                <a16:creationId xmlns:a16="http://schemas.microsoft.com/office/drawing/2014/main" id="{A241EFE8-CDFD-004D-BC56-BE18C54EB3E9}"/>
              </a:ext>
            </a:extLst>
          </p:cNvPr>
          <p:cNvSpPr txBox="1"/>
          <p:nvPr/>
        </p:nvSpPr>
        <p:spPr>
          <a:xfrm>
            <a:off x="3997569" y="3094892"/>
            <a:ext cx="184731" cy="369332"/>
          </a:xfrm>
          <a:prstGeom prst="rect">
            <a:avLst/>
          </a:prstGeom>
          <a:noFill/>
        </p:spPr>
        <p:txBody>
          <a:bodyPr wrap="none" rtlCol="0">
            <a:spAutoFit/>
          </a:bodyPr>
          <a:lstStyle/>
          <a:p>
            <a:endParaRPr lang="en-US" dirty="0"/>
          </a:p>
        </p:txBody>
      </p:sp>
      <p:graphicFrame>
        <p:nvGraphicFramePr>
          <p:cNvPr id="5" name="Content Placeholder 2">
            <a:extLst>
              <a:ext uri="{FF2B5EF4-FFF2-40B4-BE49-F238E27FC236}">
                <a16:creationId xmlns:a16="http://schemas.microsoft.com/office/drawing/2014/main" id="{AB410882-038D-4D47-8FD0-8967A9C1AC72}"/>
              </a:ext>
            </a:extLst>
          </p:cNvPr>
          <p:cNvGraphicFramePr>
            <a:graphicFrameLocks noGrp="1"/>
          </p:cNvGraphicFramePr>
          <p:nvPr>
            <p:ph idx="1"/>
            <p:extLst>
              <p:ext uri="{D42A27DB-BD31-4B8C-83A1-F6EECF244321}">
                <p14:modId xmlns:p14="http://schemas.microsoft.com/office/powerpoint/2010/main" val="3409593885"/>
              </p:ext>
            </p:extLst>
          </p:nvPr>
        </p:nvGraphicFramePr>
        <p:xfrm>
          <a:off x="4346678" y="643467"/>
          <a:ext cx="7540522"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4682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2E5E-5BAB-C44F-880D-744C48F11D95}"/>
              </a:ext>
            </a:extLst>
          </p:cNvPr>
          <p:cNvSpPr>
            <a:spLocks noGrp="1"/>
          </p:cNvSpPr>
          <p:nvPr>
            <p:ph type="title"/>
          </p:nvPr>
        </p:nvSpPr>
        <p:spPr>
          <a:xfrm>
            <a:off x="838200" y="557189"/>
            <a:ext cx="2847975" cy="5567891"/>
          </a:xfrm>
        </p:spPr>
        <p:txBody>
          <a:bodyPr>
            <a:normAutofit fontScale="90000"/>
          </a:bodyPr>
          <a:lstStyle/>
          <a:p>
            <a:r>
              <a:rPr lang="en-US">
                <a:latin typeface="Arial" panose="020B0604020202020204" pitchFamily="34" charset="0"/>
                <a:cs typeface="Arial" panose="020B0604020202020204" pitchFamily="34" charset="0"/>
              </a:rPr>
              <a:t>Preparation for the Child Guarantee: Feasibility Study, Phase 1 (2018-2020)</a:t>
            </a:r>
            <a:br>
              <a:rPr lang="en-US">
                <a:latin typeface="Arial" panose="020B0604020202020204" pitchFamily="34" charset="0"/>
                <a:cs typeface="Arial" panose="020B0604020202020204" pitchFamily="34" charset="0"/>
              </a:rPr>
            </a:br>
            <a:endParaRPr lang="en-US"/>
          </a:p>
        </p:txBody>
      </p:sp>
      <p:graphicFrame>
        <p:nvGraphicFramePr>
          <p:cNvPr id="5" name="Content Placeholder 2">
            <a:extLst>
              <a:ext uri="{FF2B5EF4-FFF2-40B4-BE49-F238E27FC236}">
                <a16:creationId xmlns:a16="http://schemas.microsoft.com/office/drawing/2014/main" id="{0F634736-F431-4330-B4D4-D17796EB4F10}"/>
              </a:ext>
            </a:extLst>
          </p:cNvPr>
          <p:cNvGraphicFramePr>
            <a:graphicFrameLocks noGrp="1"/>
          </p:cNvGraphicFramePr>
          <p:nvPr>
            <p:ph idx="1"/>
            <p:extLst>
              <p:ext uri="{D42A27DB-BD31-4B8C-83A1-F6EECF244321}">
                <p14:modId xmlns:p14="http://schemas.microsoft.com/office/powerpoint/2010/main" val="791739837"/>
              </p:ext>
            </p:extLst>
          </p:nvPr>
        </p:nvGraphicFramePr>
        <p:xfrm>
          <a:off x="3686175" y="620392"/>
          <a:ext cx="7670673"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A2790E8D-B81F-8144-8401-000ED44666E1}"/>
              </a:ext>
            </a:extLst>
          </p:cNvPr>
          <p:cNvSpPr txBox="1"/>
          <p:nvPr/>
        </p:nvSpPr>
        <p:spPr>
          <a:xfrm>
            <a:off x="4210027" y="332663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45075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195353-B8E8-2744-BE37-0F9450F94378}"/>
              </a:ext>
            </a:extLst>
          </p:cNvPr>
          <p:cNvSpPr>
            <a:spLocks noGrp="1"/>
          </p:cNvSpPr>
          <p:nvPr>
            <p:ph type="title"/>
          </p:nvPr>
        </p:nvSpPr>
        <p:spPr>
          <a:xfrm>
            <a:off x="656823" y="962166"/>
            <a:ext cx="3103808" cy="4421876"/>
          </a:xfrm>
        </p:spPr>
        <p:txBody>
          <a:bodyPr anchor="t">
            <a:normAutofit/>
          </a:bodyPr>
          <a:lstStyle/>
          <a:p>
            <a:pPr algn="r"/>
            <a:r>
              <a:rPr lang="en-US" sz="3700" dirty="0"/>
              <a:t>	</a:t>
            </a:r>
            <a:r>
              <a:rPr lang="en-US" sz="3700" dirty="0">
                <a:latin typeface="Arial" panose="020B0604020202020204" pitchFamily="34" charset="0"/>
                <a:cs typeface="Arial" panose="020B0604020202020204" pitchFamily="34" charset="0"/>
              </a:rPr>
              <a:t> Preparation for the Child Guarantee: Feasibility Study, Phase 2 (2020-2021)</a:t>
            </a:r>
            <a:endParaRPr lang="en-US" sz="3700" dirty="0"/>
          </a:p>
        </p:txBody>
      </p:sp>
      <p:sp>
        <p:nvSpPr>
          <p:cNvPr id="3" name="Content Placeholder 2">
            <a:extLst>
              <a:ext uri="{FF2B5EF4-FFF2-40B4-BE49-F238E27FC236}">
                <a16:creationId xmlns:a16="http://schemas.microsoft.com/office/drawing/2014/main" id="{ED9ADB1B-2923-BC43-99CC-AF0450E3A50D}"/>
              </a:ext>
            </a:extLst>
          </p:cNvPr>
          <p:cNvSpPr>
            <a:spLocks noGrp="1"/>
          </p:cNvSpPr>
          <p:nvPr>
            <p:ph idx="1"/>
          </p:nvPr>
        </p:nvSpPr>
        <p:spPr>
          <a:xfrm>
            <a:off x="4088929" y="962167"/>
            <a:ext cx="6858113" cy="4743174"/>
          </a:xfrm>
        </p:spPr>
        <p:txBody>
          <a:bodyPr anchor="t">
            <a:normAutofit/>
          </a:bodyPr>
          <a:lstStyle/>
          <a:p>
            <a:r>
              <a:rPr lang="en-US" sz="1600" dirty="0"/>
              <a:t>Study on economic implementing framework of a possible EU child guarantee scheme including it financial foundation (</a:t>
            </a:r>
            <a:r>
              <a:rPr lang="en-US" sz="1600"/>
              <a:t>cost&amp;benefits</a:t>
            </a:r>
            <a:r>
              <a:rPr lang="en-US" sz="1600" dirty="0"/>
              <a:t>, social return on investment, economic and financial analyses, understandable and tangible policy levels – regional policies, programs, projects - and create accountability of MSs in each specific component of the CG, focus on children at risk of poverty)</a:t>
            </a:r>
          </a:p>
          <a:p>
            <a:r>
              <a:rPr lang="en-US" sz="1600" dirty="0"/>
              <a:t>Components examined and assessed details. Each child at risk of poverty:</a:t>
            </a:r>
          </a:p>
          <a:p>
            <a:pPr>
              <a:buFontTx/>
              <a:buChar char="-"/>
            </a:pPr>
            <a:r>
              <a:rPr lang="en-US" sz="1600" dirty="0"/>
              <a:t>Should receive (at least) on healthy, balanced full meal per day</a:t>
            </a:r>
          </a:p>
          <a:p>
            <a:pPr>
              <a:buFontTx/>
              <a:buChar char="-"/>
            </a:pPr>
            <a:r>
              <a:rPr lang="en-US" sz="1600" dirty="0"/>
              <a:t>Access to high quality free ECEC services </a:t>
            </a:r>
          </a:p>
          <a:p>
            <a:pPr>
              <a:buFontTx/>
              <a:buChar char="-"/>
            </a:pPr>
            <a:r>
              <a:rPr lang="en-US" sz="1600" dirty="0"/>
              <a:t>There should be no homeless child (prevention and services for children and their family at risk of homelessness or actual homelessness)</a:t>
            </a:r>
          </a:p>
          <a:p>
            <a:pPr>
              <a:buFontTx/>
              <a:buChar char="-"/>
            </a:pPr>
            <a:r>
              <a:rPr lang="en-US" sz="1600" dirty="0"/>
              <a:t>There should not be any school related costs for those at-risk attending compulsory school </a:t>
            </a:r>
          </a:p>
          <a:p>
            <a:pPr>
              <a:buFontTx/>
              <a:buChar char="-"/>
            </a:pPr>
            <a:r>
              <a:rPr lang="en-US" sz="1600" dirty="0"/>
              <a:t>Free regular health check up and follow up treatment (including screening of visual, dental, hearing etc.  and vaccination)</a:t>
            </a:r>
          </a:p>
          <a:p>
            <a:pPr>
              <a:buFontTx/>
              <a:buChar char="-"/>
            </a:pPr>
            <a:r>
              <a:rPr lang="en-US" sz="1600" dirty="0"/>
              <a:t>Provision of integrated services, inter-sectorial cooperation,  extended and/or out of school activities </a:t>
            </a:r>
          </a:p>
          <a:p>
            <a:pPr>
              <a:buFontTx/>
              <a:buChar char="-"/>
            </a:pPr>
            <a:endParaRPr lang="en-US" sz="1600" dirty="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6833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040746-BAFC-8340-9383-13337AC696CA}"/>
              </a:ext>
            </a:extLst>
          </p:cNvPr>
          <p:cNvSpPr>
            <a:spLocks noGrp="1"/>
          </p:cNvSpPr>
          <p:nvPr>
            <p:ph type="title"/>
          </p:nvPr>
        </p:nvSpPr>
        <p:spPr>
          <a:xfrm>
            <a:off x="686834" y="1153572"/>
            <a:ext cx="3200400" cy="4461163"/>
          </a:xfrm>
        </p:spPr>
        <p:txBody>
          <a:bodyPr>
            <a:normAutofit/>
          </a:bodyPr>
          <a:lstStyle/>
          <a:p>
            <a:r>
              <a:rPr lang="en-US" sz="2800">
                <a:solidFill>
                  <a:srgbClr val="FFFFFF"/>
                </a:solidFill>
                <a:latin typeface="Arial" panose="020B0604020202020204" pitchFamily="34" charset="0"/>
                <a:cs typeface="Arial" panose="020B0604020202020204" pitchFamily="34" charset="0"/>
              </a:rPr>
              <a:t>  EU Alliance for Investing in Children recommendations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82867A4-A5BC-B648-9EA7-9037C8FC772C}"/>
              </a:ext>
            </a:extLst>
          </p:cNvPr>
          <p:cNvSpPr>
            <a:spLocks noGrp="1"/>
          </p:cNvSpPr>
          <p:nvPr>
            <p:ph idx="1"/>
          </p:nvPr>
        </p:nvSpPr>
        <p:spPr>
          <a:xfrm>
            <a:off x="4447308" y="591344"/>
            <a:ext cx="6906491" cy="5585619"/>
          </a:xfrm>
        </p:spPr>
        <p:txBody>
          <a:bodyPr anchor="ctr">
            <a:normAutofit/>
          </a:bodyPr>
          <a:lstStyle/>
          <a:p>
            <a:r>
              <a:rPr lang="en-US" sz="1800"/>
              <a:t>Statements on the EC proposal for a Council Recommendation  establishing the Child Guarantee. The alliance calls on the Council of the EU to:</a:t>
            </a:r>
          </a:p>
          <a:p>
            <a:pPr>
              <a:buFontTx/>
              <a:buChar char="-"/>
            </a:pPr>
            <a:r>
              <a:rPr lang="en-US" sz="1800"/>
              <a:t>Adopt the CG as a matter of priority</a:t>
            </a:r>
          </a:p>
          <a:p>
            <a:pPr>
              <a:buFontTx/>
              <a:buChar char="-"/>
            </a:pPr>
            <a:r>
              <a:rPr lang="en-US" sz="1800"/>
              <a:t>It should start to be implemented in six months from the adoption</a:t>
            </a:r>
          </a:p>
          <a:p>
            <a:pPr>
              <a:buFontTx/>
              <a:buChar char="-"/>
            </a:pPr>
            <a:r>
              <a:rPr lang="en-US" sz="1800"/>
              <a:t>Stakeholders as well as children and parents participate meaningfully in the design, implementation, monitoring and evaluation</a:t>
            </a:r>
          </a:p>
          <a:p>
            <a:pPr>
              <a:buFontTx/>
              <a:buChar char="-"/>
            </a:pPr>
            <a:r>
              <a:rPr lang="en-US" sz="1800"/>
              <a:t>Access to </a:t>
            </a:r>
            <a:r>
              <a:rPr lang="en-US" sz="1800" err="1"/>
              <a:t>healty</a:t>
            </a:r>
            <a:r>
              <a:rPr lang="en-US" sz="1800"/>
              <a:t> nutrition should not only linked to school settings (access to soup kitchens, social cafeteria, door to door delivery, in kind and financial support to parents)</a:t>
            </a:r>
          </a:p>
          <a:p>
            <a:pPr>
              <a:buFontTx/>
              <a:buChar char="-"/>
            </a:pPr>
            <a:r>
              <a:rPr lang="en-US" sz="1800"/>
              <a:t>Children have equal opportunities to participate in extracurricular activities – not only school based – for free</a:t>
            </a:r>
          </a:p>
          <a:p>
            <a:pPr>
              <a:buFontTx/>
              <a:buChar char="-"/>
            </a:pPr>
            <a:r>
              <a:rPr lang="en-US" sz="1800"/>
              <a:t>EU Member States set ambitious targets in their fight against child poverty (more children to be lifted from poverty than 5 million by 2030, regional and local disparities to be tackled, inclusive education)</a:t>
            </a:r>
          </a:p>
        </p:txBody>
      </p:sp>
    </p:spTree>
    <p:extLst>
      <p:ext uri="{BB962C8B-B14F-4D97-AF65-F5344CB8AC3E}">
        <p14:creationId xmlns:p14="http://schemas.microsoft.com/office/powerpoint/2010/main" val="2129971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EE847-F55D-7845-90EE-DAFCAB1128F4}"/>
              </a:ext>
            </a:extLst>
          </p:cNvPr>
          <p:cNvSpPr>
            <a:spLocks noGrp="1"/>
          </p:cNvSpPr>
          <p:nvPr>
            <p:ph type="title"/>
          </p:nvPr>
        </p:nvSpPr>
        <p:spPr>
          <a:xfrm>
            <a:off x="460248" y="1247570"/>
            <a:ext cx="2968752" cy="4064925"/>
          </a:xfrm>
        </p:spPr>
        <p:txBody>
          <a:bodyPr anchor="ctr">
            <a:normAutofit/>
          </a:bodyPr>
          <a:lstStyle/>
          <a:p>
            <a:r>
              <a:rPr lang="en-US" sz="3500">
                <a:latin typeface="Arial" panose="020B0604020202020204" pitchFamily="34" charset="0"/>
                <a:cs typeface="Arial" panose="020B0604020202020204" pitchFamily="34" charset="0"/>
              </a:rPr>
              <a:t>EU Alliance for Investing in Children recommendations</a:t>
            </a:r>
            <a:endParaRPr lang="en-US" sz="3500"/>
          </a:p>
        </p:txBody>
      </p:sp>
      <p:graphicFrame>
        <p:nvGraphicFramePr>
          <p:cNvPr id="41" name="Content Placeholder 2">
            <a:extLst>
              <a:ext uri="{FF2B5EF4-FFF2-40B4-BE49-F238E27FC236}">
                <a16:creationId xmlns:a16="http://schemas.microsoft.com/office/drawing/2014/main" id="{061966BD-223A-4744-A072-A3C164186F58}"/>
              </a:ext>
            </a:extLst>
          </p:cNvPr>
          <p:cNvGraphicFramePr>
            <a:graphicFrameLocks noGrp="1"/>
          </p:cNvGraphicFramePr>
          <p:nvPr>
            <p:ph idx="1"/>
            <p:extLst>
              <p:ext uri="{D42A27DB-BD31-4B8C-83A1-F6EECF244321}">
                <p14:modId xmlns:p14="http://schemas.microsoft.com/office/powerpoint/2010/main" val="1832719432"/>
              </p:ext>
            </p:extLst>
          </p:nvPr>
        </p:nvGraphicFramePr>
        <p:xfrm>
          <a:off x="3773853" y="457200"/>
          <a:ext cx="7957899"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8454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B5C3BA-9516-CA41-8FDE-6D3454AC9481}"/>
              </a:ext>
            </a:extLst>
          </p:cNvPr>
          <p:cNvSpPr>
            <a:spLocks noGrp="1"/>
          </p:cNvSpPr>
          <p:nvPr>
            <p:ph type="title"/>
          </p:nvPr>
        </p:nvSpPr>
        <p:spPr>
          <a:xfrm>
            <a:off x="635000" y="640823"/>
            <a:ext cx="3317733" cy="5583148"/>
          </a:xfrm>
        </p:spPr>
        <p:txBody>
          <a:bodyPr anchor="ctr">
            <a:normAutofit/>
          </a:bodyPr>
          <a:lstStyle/>
          <a:p>
            <a:r>
              <a:rPr lang="en-US" sz="3000">
                <a:latin typeface="Arial" panose="020B0604020202020204" pitchFamily="34" charset="0"/>
                <a:cs typeface="Arial" panose="020B0604020202020204" pitchFamily="34" charset="0"/>
              </a:rPr>
              <a:t>Further recommendations for consideration</a:t>
            </a:r>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DC1ADF0-83A4-4CDB-A02A-334A8A945AE5}"/>
              </a:ext>
            </a:extLst>
          </p:cNvPr>
          <p:cNvGraphicFramePr>
            <a:graphicFrameLocks noGrp="1"/>
          </p:cNvGraphicFramePr>
          <p:nvPr>
            <p:ph idx="1"/>
            <p:extLst>
              <p:ext uri="{D42A27DB-BD31-4B8C-83A1-F6EECF244321}">
                <p14:modId xmlns:p14="http://schemas.microsoft.com/office/powerpoint/2010/main" val="737445608"/>
              </p:ext>
            </p:extLst>
          </p:nvPr>
        </p:nvGraphicFramePr>
        <p:xfrm>
          <a:off x="4157663" y="640822"/>
          <a:ext cx="7686675" cy="5702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735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B27E59-12E3-AB45-86FF-70C04EF26BAC}"/>
              </a:ext>
            </a:extLst>
          </p:cNvPr>
          <p:cNvSpPr>
            <a:spLocks noGrp="1"/>
          </p:cNvSpPr>
          <p:nvPr>
            <p:ph type="title"/>
          </p:nvPr>
        </p:nvSpPr>
        <p:spPr>
          <a:xfrm>
            <a:off x="656823" y="962166"/>
            <a:ext cx="3103808" cy="4421876"/>
          </a:xfrm>
        </p:spPr>
        <p:txBody>
          <a:bodyPr anchor="t">
            <a:normAutofit/>
          </a:bodyPr>
          <a:lstStyle/>
          <a:p>
            <a:pPr algn="r"/>
            <a:r>
              <a:rPr lang="en-US" sz="2800" dirty="0">
                <a:latin typeface="Arial" panose="020B0604020202020204" pitchFamily="34" charset="0"/>
                <a:cs typeface="Arial" panose="020B0604020202020204" pitchFamily="34" charset="0"/>
              </a:rPr>
              <a:t>Further recommendations for consideration</a:t>
            </a:r>
            <a:endParaRPr lang="en-US" sz="2800" dirty="0"/>
          </a:p>
        </p:txBody>
      </p:sp>
      <p:sp>
        <p:nvSpPr>
          <p:cNvPr id="24" name="Content Placeholder 2">
            <a:extLst>
              <a:ext uri="{FF2B5EF4-FFF2-40B4-BE49-F238E27FC236}">
                <a16:creationId xmlns:a16="http://schemas.microsoft.com/office/drawing/2014/main" id="{F9333C0D-4D34-9F4E-BDED-96DE2167868E}"/>
              </a:ext>
            </a:extLst>
          </p:cNvPr>
          <p:cNvSpPr>
            <a:spLocks noGrp="1"/>
          </p:cNvSpPr>
          <p:nvPr>
            <p:ph idx="1"/>
          </p:nvPr>
        </p:nvSpPr>
        <p:spPr>
          <a:xfrm>
            <a:off x="4088929" y="962167"/>
            <a:ext cx="6858113" cy="4743174"/>
          </a:xfrm>
        </p:spPr>
        <p:txBody>
          <a:bodyPr anchor="t">
            <a:normAutofit/>
          </a:bodyPr>
          <a:lstStyle/>
          <a:p>
            <a:r>
              <a:rPr lang="en-US" sz="1700"/>
              <a:t>Not only children but also families to be supported, resourced</a:t>
            </a:r>
          </a:p>
          <a:p>
            <a:r>
              <a:rPr lang="en-US" sz="1700"/>
              <a:t>Wider context and approach to tackling child poverty and social exclusion</a:t>
            </a:r>
          </a:p>
          <a:p>
            <a:r>
              <a:rPr lang="en-US" sz="1700"/>
              <a:t>Digital literacy should also be targeted as part of the education both for children and adults (parents, professionals)</a:t>
            </a:r>
          </a:p>
          <a:p>
            <a:r>
              <a:rPr lang="en-US" sz="1700"/>
              <a:t>Effective prevention and early support, intervention programs in all areas of care</a:t>
            </a:r>
          </a:p>
          <a:p>
            <a:r>
              <a:rPr lang="en-US" sz="1700"/>
              <a:t>Smooth transition between ECEC and school, childhood and young adulthood</a:t>
            </a:r>
          </a:p>
          <a:p>
            <a:r>
              <a:rPr lang="en-US" sz="1700"/>
              <a:t>Increased focus on well-being and mental health issues</a:t>
            </a:r>
          </a:p>
          <a:p>
            <a:r>
              <a:rPr lang="en-US" sz="1700"/>
              <a:t>Vocational training, supervision, support to professionals to understand and work on tackling child poverty and  children in vulnerable situations</a:t>
            </a:r>
          </a:p>
          <a:p>
            <a:r>
              <a:rPr lang="en-US" sz="1700"/>
              <a:t>Access to preparation for work life and personal assistance if needed</a:t>
            </a:r>
          </a:p>
          <a:p>
            <a:r>
              <a:rPr lang="en-US" sz="1700"/>
              <a:t>Decent salary, income, fair working conditions for those working with children and families</a:t>
            </a:r>
          </a:p>
        </p:txBody>
      </p:sp>
      <p:sp>
        <p:nvSpPr>
          <p:cNvPr id="31" name="Rectangle 30">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7791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6F83A1-9FB9-AB48-B6D1-CF5ACE7CF900}"/>
              </a:ext>
            </a:extLst>
          </p:cNvPr>
          <p:cNvSpPr>
            <a:spLocks noGrp="1"/>
          </p:cNvSpPr>
          <p:nvPr>
            <p:ph type="title"/>
          </p:nvPr>
        </p:nvSpPr>
        <p:spPr>
          <a:xfrm>
            <a:off x="656823" y="962166"/>
            <a:ext cx="3103808" cy="4421876"/>
          </a:xfrm>
        </p:spPr>
        <p:txBody>
          <a:bodyPr anchor="t">
            <a:normAutofit/>
          </a:bodyPr>
          <a:lstStyle/>
          <a:p>
            <a:pPr algn="r"/>
            <a:r>
              <a:rPr lang="en-US" sz="2800" dirty="0">
                <a:latin typeface="Arial" panose="020B0604020202020204" pitchFamily="34" charset="0"/>
                <a:cs typeface="Arial" panose="020B0604020202020204" pitchFamily="34" charset="0"/>
              </a:rPr>
              <a:t>Further recommendations for consideration</a:t>
            </a:r>
            <a:endParaRPr lang="en-US" sz="2800" dirty="0"/>
          </a:p>
        </p:txBody>
      </p:sp>
      <p:sp>
        <p:nvSpPr>
          <p:cNvPr id="3" name="Content Placeholder 2">
            <a:extLst>
              <a:ext uri="{FF2B5EF4-FFF2-40B4-BE49-F238E27FC236}">
                <a16:creationId xmlns:a16="http://schemas.microsoft.com/office/drawing/2014/main" id="{18AB6505-AF99-6E43-842D-A6E9190D878F}"/>
              </a:ext>
            </a:extLst>
          </p:cNvPr>
          <p:cNvSpPr>
            <a:spLocks noGrp="1"/>
          </p:cNvSpPr>
          <p:nvPr>
            <p:ph idx="1"/>
          </p:nvPr>
        </p:nvSpPr>
        <p:spPr>
          <a:xfrm>
            <a:off x="4088929" y="962167"/>
            <a:ext cx="6858113" cy="4743174"/>
          </a:xfrm>
        </p:spPr>
        <p:txBody>
          <a:bodyPr anchor="t">
            <a:normAutofit/>
          </a:bodyPr>
          <a:lstStyle/>
          <a:p>
            <a:r>
              <a:rPr lang="en-US" sz="2000"/>
              <a:t>Adequate governance: integrated, cross-sectoral, comprehensive and strategic at all levels</a:t>
            </a:r>
          </a:p>
          <a:p>
            <a:r>
              <a:rPr lang="en-US" sz="2000"/>
              <a:t>Adequate, sustainable funding for programs</a:t>
            </a:r>
          </a:p>
          <a:p>
            <a:r>
              <a:rPr lang="en-US" sz="2000"/>
              <a:t>Collaboration and partnership with key stakeholders, user friendly language</a:t>
            </a:r>
          </a:p>
          <a:p>
            <a:r>
              <a:rPr lang="en-US" sz="2000"/>
              <a:t>Alignment with other EU policies and initiatives: European Semester, Disability Strategy, Roma Inclusion, Recovery and Resilience program, etc. </a:t>
            </a:r>
          </a:p>
          <a:p>
            <a:r>
              <a:rPr lang="en-US" sz="2000"/>
              <a:t>Independent monitoring and evaluation, transparency, accountability</a:t>
            </a:r>
          </a:p>
          <a:p>
            <a:pPr marL="0" indent="0">
              <a:buNone/>
            </a:pPr>
            <a:endParaRPr lang="en-US" sz="2000" dirty="0"/>
          </a:p>
          <a:p>
            <a:pPr marL="0" indent="0">
              <a:buNone/>
            </a:pPr>
            <a:endParaRPr lang="en-US" sz="2000" dirty="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5002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A2D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9367E-8ADA-0847-B5F2-2D871DC9E323}"/>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		Thank you for your attention!</a:t>
            </a: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Graphical user interface&#10;&#10;Description automatically generated">
            <a:extLst>
              <a:ext uri="{FF2B5EF4-FFF2-40B4-BE49-F238E27FC236}">
                <a16:creationId xmlns:a16="http://schemas.microsoft.com/office/drawing/2014/main" id="{6C11B3D4-2DBC-CF43-B266-511B1DB25972}"/>
              </a:ext>
            </a:extLst>
          </p:cNvPr>
          <p:cNvPicPr>
            <a:picLocks noGrp="1" noChangeAspect="1"/>
          </p:cNvPicPr>
          <p:nvPr>
            <p:ph idx="1"/>
          </p:nvPr>
        </p:nvPicPr>
        <p:blipFill rotWithShape="1">
          <a:blip r:embed="rId3"/>
          <a:srcRect l="1682" r="11670"/>
          <a:stretch/>
        </p:blipFill>
        <p:spPr>
          <a:xfrm>
            <a:off x="976251" y="942538"/>
            <a:ext cx="7163222" cy="4808332"/>
          </a:xfrm>
          <a:prstGeom prst="rect">
            <a:avLst/>
          </a:prstGeom>
          <a:effectLst/>
        </p:spPr>
      </p:pic>
    </p:spTree>
    <p:custDataLst>
      <p:tags r:id="rId1"/>
    </p:custDataLst>
    <p:extLst>
      <p:ext uri="{BB962C8B-B14F-4D97-AF65-F5344CB8AC3E}">
        <p14:creationId xmlns:p14="http://schemas.microsoft.com/office/powerpoint/2010/main" val="2769519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AB5FE-20D7-D541-8A09-6C162E6553C3}"/>
              </a:ext>
            </a:extLst>
          </p:cNvPr>
          <p:cNvSpPr>
            <a:spLocks noGrp="1"/>
          </p:cNvSpPr>
          <p:nvPr>
            <p:ph type="ctrTitle"/>
          </p:nvPr>
        </p:nvSpPr>
        <p:spPr>
          <a:xfrm>
            <a:off x="1162498" y="655783"/>
            <a:ext cx="4284418" cy="1448388"/>
          </a:xfrm>
        </p:spPr>
        <p:txBody>
          <a:bodyPr anchor="t">
            <a:normAutofit/>
          </a:bodyPr>
          <a:lstStyle/>
          <a:p>
            <a:pPr algn="l"/>
            <a:r>
              <a:rPr lang="en-US" sz="3700" b="1">
                <a:solidFill>
                  <a:schemeClr val="bg1"/>
                </a:solidFill>
                <a:latin typeface="Arial" panose="020B0604020202020204" pitchFamily="34" charset="0"/>
                <a:cs typeface="Arial" panose="020B0604020202020204" pitchFamily="34" charset="0"/>
              </a:rPr>
              <a:t>Child Rights and Child Guarantee</a:t>
            </a:r>
          </a:p>
        </p:txBody>
      </p:sp>
      <p:sp>
        <p:nvSpPr>
          <p:cNvPr id="3" name="Subtitle 2">
            <a:extLst>
              <a:ext uri="{FF2B5EF4-FFF2-40B4-BE49-F238E27FC236}">
                <a16:creationId xmlns:a16="http://schemas.microsoft.com/office/drawing/2014/main" id="{27A95230-65D0-5B49-A35E-23FB3878C81D}"/>
              </a:ext>
            </a:extLst>
          </p:cNvPr>
          <p:cNvSpPr>
            <a:spLocks noGrp="1"/>
          </p:cNvSpPr>
          <p:nvPr>
            <p:ph type="subTitle" idx="1"/>
          </p:nvPr>
        </p:nvSpPr>
        <p:spPr>
          <a:xfrm>
            <a:off x="339969" y="3629025"/>
            <a:ext cx="4284418" cy="1771650"/>
          </a:xfrm>
        </p:spPr>
        <p:txBody>
          <a:bodyPr anchor="t">
            <a:normAutofit fontScale="92500" lnSpcReduction="20000"/>
          </a:bodyPr>
          <a:lstStyle/>
          <a:p>
            <a:pPr algn="l"/>
            <a:r>
              <a:rPr lang="en-US" sz="18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Dr (habil) Maria Herczog Ph.D.</a:t>
            </a:r>
          </a:p>
          <a:p>
            <a:pPr algn="l"/>
            <a:r>
              <a:rPr lang="en-US" sz="1800" dirty="0">
                <a:latin typeface="Arial" panose="020B0604020202020204" pitchFamily="34" charset="0"/>
                <a:cs typeface="Arial" panose="020B0604020202020204" pitchFamily="34" charset="0"/>
              </a:rPr>
              <a:t>4 May 2021</a:t>
            </a:r>
          </a:p>
          <a:p>
            <a:pPr algn="l"/>
            <a:r>
              <a:rPr lang="en-US" sz="1800" dirty="0">
                <a:effectLst/>
                <a:latin typeface="arial" panose="020B0604020202020204" pitchFamily="34" charset="0"/>
              </a:rPr>
              <a:t>Children's Rights as a Cross-Cutting Socio-Political Field of Study and Action, </a:t>
            </a:r>
          </a:p>
          <a:p>
            <a:pPr algn="l"/>
            <a:r>
              <a:rPr lang="en-US" sz="1800" dirty="0" err="1">
                <a:latin typeface="Arial" panose="020B0604020202020204" pitchFamily="34" charset="0"/>
                <a:cs typeface="Arial" panose="020B0604020202020204" pitchFamily="34" charset="0"/>
              </a:rPr>
              <a:t>Potsdam,Germany</a:t>
            </a:r>
            <a:r>
              <a:rPr lang="en-US" sz="1800" dirty="0">
                <a:latin typeface="Arial" panose="020B0604020202020204" pitchFamily="34" charset="0"/>
                <a:cs typeface="Arial" panose="020B0604020202020204" pitchFamily="34" charset="0"/>
              </a:rPr>
              <a:t>, (online)</a:t>
            </a:r>
          </a:p>
          <a:p>
            <a:pPr algn="l"/>
            <a:r>
              <a:rPr lang="en-US" sz="1800" dirty="0">
                <a:latin typeface="Arial" panose="020B0604020202020204" pitchFamily="34" charset="0"/>
                <a:cs typeface="Arial" panose="020B0604020202020204" pitchFamily="34" charset="0"/>
              </a:rPr>
              <a:t> https://</a:t>
            </a:r>
            <a:r>
              <a:rPr lang="en-US" sz="1800" dirty="0" err="1">
                <a:latin typeface="Arial" panose="020B0604020202020204" pitchFamily="34" charset="0"/>
                <a:cs typeface="Arial" panose="020B0604020202020204" pitchFamily="34" charset="0"/>
              </a:rPr>
              <a:t>www.childrensrightsstudies.online</a:t>
            </a:r>
            <a:r>
              <a:rPr lang="en-US" sz="1800" dirty="0">
                <a:latin typeface="Arial" panose="020B0604020202020204" pitchFamily="34" charset="0"/>
                <a:cs typeface="Arial" panose="020B0604020202020204" pitchFamily="34" charset="0"/>
              </a:rPr>
              <a:t>/</a:t>
            </a:r>
            <a:endParaRPr lang="en-US" sz="1800" dirty="0"/>
          </a:p>
        </p:txBody>
      </p:sp>
      <p:pic>
        <p:nvPicPr>
          <p:cNvPr id="7" name="Picture 6" descr="Diagram&#10;&#10;Description automatically generated">
            <a:extLst>
              <a:ext uri="{FF2B5EF4-FFF2-40B4-BE49-F238E27FC236}">
                <a16:creationId xmlns:a16="http://schemas.microsoft.com/office/drawing/2014/main" id="{EFA8DF1B-168B-CF41-8462-4FD55EB16C07}"/>
              </a:ext>
            </a:extLst>
          </p:cNvPr>
          <p:cNvPicPr>
            <a:picLocks noChangeAspect="1"/>
          </p:cNvPicPr>
          <p:nvPr/>
        </p:nvPicPr>
        <p:blipFill rotWithShape="1">
          <a:blip r:embed="rId3"/>
          <a:srcRect t="215" r="-1" b="13912"/>
          <a:stretch/>
        </p:blipFill>
        <p:spPr>
          <a:xfrm>
            <a:off x="3643313" y="500063"/>
            <a:ext cx="8161823" cy="2928937"/>
          </a:xfrm>
          <a:prstGeom prst="rect">
            <a:avLst/>
          </a:prstGeom>
        </p:spPr>
      </p:pic>
      <p:sp>
        <p:nvSpPr>
          <p:cNvPr id="4" name="TextBox 3">
            <a:extLst>
              <a:ext uri="{FF2B5EF4-FFF2-40B4-BE49-F238E27FC236}">
                <a16:creationId xmlns:a16="http://schemas.microsoft.com/office/drawing/2014/main" id="{A973B4A2-3FA4-2A41-A88D-856EC499B3E3}"/>
              </a:ext>
            </a:extLst>
          </p:cNvPr>
          <p:cNvSpPr txBox="1"/>
          <p:nvPr/>
        </p:nvSpPr>
        <p:spPr>
          <a:xfrm>
            <a:off x="-539262" y="2543908"/>
            <a:ext cx="184731"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2419128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F312091F-7004-4427-A9CE-0DEF4CEE7258}"/>
              </a:ext>
            </a:extLst>
          </p:cNvPr>
          <p:cNvPicPr>
            <a:picLocks noChangeAspect="1"/>
          </p:cNvPicPr>
          <p:nvPr/>
        </p:nvPicPr>
        <p:blipFill>
          <a:blip r:embed="rId3"/>
          <a:stretch>
            <a:fillRect/>
          </a:stretch>
        </p:blipFill>
        <p:spPr>
          <a:xfrm>
            <a:off x="0" y="0"/>
            <a:ext cx="12192000" cy="6858000"/>
          </a:xfrm>
          <a:prstGeom prst="rect">
            <a:avLst/>
          </a:prstGeom>
        </p:spPr>
      </p:pic>
    </p:spTree>
    <p:custDataLst>
      <p:tags r:id="rId1"/>
    </p:custDataLst>
    <p:extLst>
      <p:ext uri="{BB962C8B-B14F-4D97-AF65-F5344CB8AC3E}">
        <p14:creationId xmlns:p14="http://schemas.microsoft.com/office/powerpoint/2010/main" val="61878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FD4B13-FCEA-714A-B1ED-F10CC80240AC}"/>
              </a:ext>
            </a:extLst>
          </p:cNvPr>
          <p:cNvSpPr>
            <a:spLocks noGrp="1"/>
          </p:cNvSpPr>
          <p:nvPr>
            <p:ph type="title"/>
          </p:nvPr>
        </p:nvSpPr>
        <p:spPr>
          <a:xfrm>
            <a:off x="656823" y="962166"/>
            <a:ext cx="3103808" cy="4421876"/>
          </a:xfrm>
        </p:spPr>
        <p:txBody>
          <a:bodyPr anchor="t">
            <a:normAutofit/>
          </a:bodyPr>
          <a:lstStyle/>
          <a:p>
            <a:pPr algn="r"/>
            <a:r>
              <a:rPr lang="en-US" sz="3700"/>
              <a:t>			</a:t>
            </a:r>
            <a:r>
              <a:rPr lang="en-US" sz="3700" b="1">
                <a:latin typeface="Arial" panose="020B0604020202020204" pitchFamily="34" charset="0"/>
                <a:cs typeface="Arial" panose="020B0604020202020204" pitchFamily="34" charset="0"/>
              </a:rPr>
              <a:t>Children in Europe</a:t>
            </a:r>
          </a:p>
        </p:txBody>
      </p:sp>
      <p:sp>
        <p:nvSpPr>
          <p:cNvPr id="28" name="Content Placeholder 2">
            <a:extLst>
              <a:ext uri="{FF2B5EF4-FFF2-40B4-BE49-F238E27FC236}">
                <a16:creationId xmlns:a16="http://schemas.microsoft.com/office/drawing/2014/main" id="{521EFCDA-673C-994B-A7EF-3EFC02FB88B3}"/>
              </a:ext>
            </a:extLst>
          </p:cNvPr>
          <p:cNvSpPr>
            <a:spLocks noGrp="1"/>
          </p:cNvSpPr>
          <p:nvPr>
            <p:ph idx="1"/>
          </p:nvPr>
        </p:nvSpPr>
        <p:spPr>
          <a:xfrm>
            <a:off x="4088929" y="962167"/>
            <a:ext cx="6858113" cy="4743174"/>
          </a:xfrm>
        </p:spPr>
        <p:txBody>
          <a:bodyPr anchor="t">
            <a:normAutofit/>
          </a:bodyPr>
          <a:lstStyle/>
          <a:p>
            <a:pPr fontAlgn="base"/>
            <a:r>
              <a:rPr lang="en-US" sz="1700">
                <a:latin typeface="Lato"/>
              </a:rPr>
              <a:t>There are</a:t>
            </a:r>
            <a:r>
              <a:rPr lang="en-US" sz="1700" b="0" i="0">
                <a:effectLst/>
                <a:latin typeface="Lato"/>
              </a:rPr>
              <a:t> an estimated 18 million children </a:t>
            </a:r>
            <a:r>
              <a:rPr lang="en-US" sz="1700">
                <a:latin typeface="Lato"/>
              </a:rPr>
              <a:t>(</a:t>
            </a:r>
            <a:r>
              <a:rPr lang="en-US" sz="1700" b="0" i="0">
                <a:effectLst/>
                <a:latin typeface="Lato"/>
              </a:rPr>
              <a:t>22,2% of children) in the EU growing up at risk of poverty and social exclusion, </a:t>
            </a:r>
          </a:p>
          <a:p>
            <a:pPr fontAlgn="base"/>
            <a:r>
              <a:rPr lang="en-US" sz="1700">
                <a:latin typeface="Lato"/>
              </a:rPr>
              <a:t>The COVID-19 pandemic has exacerbated existing challenges , inequalities and created new ones. </a:t>
            </a:r>
            <a:r>
              <a:rPr lang="en-US" sz="1700" b="0" i="0">
                <a:effectLst/>
                <a:latin typeface="Lato"/>
              </a:rPr>
              <a:t>The figures are increasing further due to the socio-economic consequences of the pandemic.</a:t>
            </a:r>
          </a:p>
          <a:p>
            <a:pPr fontAlgn="base"/>
            <a:r>
              <a:rPr lang="en-US" sz="1700" b="0" i="0">
                <a:effectLst/>
                <a:latin typeface="Lato"/>
              </a:rPr>
              <a:t>Almost 1 in 4 children in the EU are growing up without eating a daily hot, nutritious meal, or they live in inadequate housing conditions. 1 in 4 children are unable to fully attend school due to hidden and extra costs such as school trips or school meals, and often due to segregation, discrimination.  </a:t>
            </a:r>
            <a:r>
              <a:rPr lang="en-US" sz="1700">
                <a:latin typeface="Lato"/>
              </a:rPr>
              <a:t>T</a:t>
            </a:r>
            <a:r>
              <a:rPr lang="en-US" sz="1700" b="0" i="0">
                <a:effectLst/>
                <a:latin typeface="Lato"/>
              </a:rPr>
              <a:t>hey cannot participate in sports or other activities like their peers. They do not </a:t>
            </a:r>
            <a:r>
              <a:rPr lang="en-US" sz="1700">
                <a:latin typeface="Lato"/>
              </a:rPr>
              <a:t>have access to</a:t>
            </a:r>
            <a:r>
              <a:rPr lang="en-US" sz="1700" b="0" i="0">
                <a:effectLst/>
                <a:latin typeface="Lato"/>
              </a:rPr>
              <a:t> </a:t>
            </a:r>
            <a:r>
              <a:rPr lang="en-US" sz="1700">
                <a:latin typeface="Lato"/>
              </a:rPr>
              <a:t>proper</a:t>
            </a:r>
            <a:r>
              <a:rPr lang="en-US" sz="1700" b="0" i="0">
                <a:effectLst/>
                <a:latin typeface="Lato"/>
              </a:rPr>
              <a:t> healthcare either.</a:t>
            </a:r>
          </a:p>
          <a:p>
            <a:pPr fontAlgn="base"/>
            <a:r>
              <a:rPr lang="en-US" sz="1700" b="0" i="0">
                <a:effectLst/>
                <a:latin typeface="Lato"/>
              </a:rPr>
              <a:t> 1 in 4 children in the EU grow up in vulnerable families that need support to break the cycle of poverty and provide for their children.</a:t>
            </a:r>
          </a:p>
          <a:p>
            <a:endParaRPr lang="en-US" sz="1700"/>
          </a:p>
        </p:txBody>
      </p:sp>
      <p:sp>
        <p:nvSpPr>
          <p:cNvPr id="35" name="Rectangle 34">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54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6708FAB-3898-47A9-B05A-AB9ECBD9E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0222E0-1B11-1C4F-A5C4-8606D2EA662B}"/>
              </a:ext>
            </a:extLst>
          </p:cNvPr>
          <p:cNvSpPr>
            <a:spLocks noGrp="1"/>
          </p:cNvSpPr>
          <p:nvPr>
            <p:ph type="title"/>
          </p:nvPr>
        </p:nvSpPr>
        <p:spPr>
          <a:xfrm>
            <a:off x="1136398" y="457201"/>
            <a:ext cx="10117810" cy="1150470"/>
          </a:xfrm>
        </p:spPr>
        <p:txBody>
          <a:bodyPr anchor="b">
            <a:normAutofit/>
          </a:bodyPr>
          <a:lstStyle/>
          <a:p>
            <a:r>
              <a:rPr lang="en-US" sz="4000" b="1"/>
              <a:t>       </a:t>
            </a:r>
            <a:r>
              <a:rPr lang="en-US" sz="4000" b="1">
                <a:latin typeface="Arial" panose="020B0604020202020204" pitchFamily="34" charset="0"/>
                <a:cs typeface="Arial" panose="020B0604020202020204" pitchFamily="34" charset="0"/>
              </a:rPr>
              <a:t>EU strategy on the rights of the child </a:t>
            </a:r>
          </a:p>
        </p:txBody>
      </p:sp>
      <p:sp>
        <p:nvSpPr>
          <p:cNvPr id="3" name="Content Placeholder 2">
            <a:extLst>
              <a:ext uri="{FF2B5EF4-FFF2-40B4-BE49-F238E27FC236}">
                <a16:creationId xmlns:a16="http://schemas.microsoft.com/office/drawing/2014/main" id="{D4A891B4-3A49-254F-8A13-FD090C6774DF}"/>
              </a:ext>
            </a:extLst>
          </p:cNvPr>
          <p:cNvSpPr>
            <a:spLocks noGrp="1"/>
          </p:cNvSpPr>
          <p:nvPr>
            <p:ph idx="1"/>
          </p:nvPr>
        </p:nvSpPr>
        <p:spPr>
          <a:xfrm>
            <a:off x="1150286" y="1980775"/>
            <a:ext cx="6001836" cy="3632824"/>
          </a:xfrm>
        </p:spPr>
        <p:txBody>
          <a:bodyPr anchor="t">
            <a:normAutofit/>
          </a:bodyPr>
          <a:lstStyle/>
          <a:p>
            <a:r>
              <a:rPr lang="en-US" sz="1700"/>
              <a:t>Protection and promotion of the rights of the child is a core objective of the EU (Charter of Fundamental Rights of the EU)</a:t>
            </a:r>
          </a:p>
          <a:p>
            <a:r>
              <a:rPr lang="en-US" sz="1700"/>
              <a:t>All Member States have ratified the UN Convention on the Rights of the Child, but the EU could not ratify it due to the lack of opportunity for any entity besides countries.</a:t>
            </a:r>
          </a:p>
          <a:p>
            <a:r>
              <a:rPr lang="en-US" sz="1700"/>
              <a:t>The EU needed a comprehensive approach to reflect on new realities and enduring challenges. Adopting the child rights’ strategy is putting children in the heart of EU policies, through its internal and external actions and in line with solidarity.</a:t>
            </a:r>
          </a:p>
          <a:p>
            <a:r>
              <a:rPr lang="en-US" sz="1700"/>
              <a:t>The Strategy aims to bring together all new and existing legislation, policy, funding instruments within one framework.</a:t>
            </a:r>
          </a:p>
          <a:p>
            <a:endParaRPr lang="en-US" sz="1700"/>
          </a:p>
        </p:txBody>
      </p:sp>
      <p:pic>
        <p:nvPicPr>
          <p:cNvPr id="7" name="Picture 6" descr="A picture containing text, vector graphics&#10;&#10;Description automatically generated">
            <a:extLst>
              <a:ext uri="{FF2B5EF4-FFF2-40B4-BE49-F238E27FC236}">
                <a16:creationId xmlns:a16="http://schemas.microsoft.com/office/drawing/2014/main" id="{CCB62F78-4200-5242-99BE-451ECEA1C2BB}"/>
              </a:ext>
            </a:extLst>
          </p:cNvPr>
          <p:cNvPicPr>
            <a:picLocks noChangeAspect="1"/>
          </p:cNvPicPr>
          <p:nvPr/>
        </p:nvPicPr>
        <p:blipFill rotWithShape="1">
          <a:blip r:embed="rId2"/>
          <a:srcRect l="18037" r="24175"/>
          <a:stretch/>
        </p:blipFill>
        <p:spPr>
          <a:xfrm>
            <a:off x="8672512" y="1980775"/>
            <a:ext cx="2986087" cy="3632824"/>
          </a:xfrm>
          <a:prstGeom prst="rect">
            <a:avLst/>
          </a:prstGeom>
        </p:spPr>
      </p:pic>
      <p:sp>
        <p:nvSpPr>
          <p:cNvPr id="14" name="Rectangle 13">
            <a:extLst>
              <a:ext uri="{FF2B5EF4-FFF2-40B4-BE49-F238E27FC236}">
                <a16:creationId xmlns:a16="http://schemas.microsoft.com/office/drawing/2014/main" id="{2E438CA0-CB4D-4C94-8C39-9C7FC9BBE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B2C05E3-84E7-4957-95EF-B471CBF71C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893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111ED8-7639-0B43-8B7E-32FF9FAA9B79}"/>
              </a:ext>
            </a:extLst>
          </p:cNvPr>
          <p:cNvSpPr>
            <a:spLocks noGrp="1"/>
          </p:cNvSpPr>
          <p:nvPr>
            <p:ph type="title"/>
          </p:nvPr>
        </p:nvSpPr>
        <p:spPr>
          <a:xfrm>
            <a:off x="594360" y="1209086"/>
            <a:ext cx="3876848" cy="4064925"/>
          </a:xfrm>
        </p:spPr>
        <p:txBody>
          <a:bodyPr anchor="ctr">
            <a:normAutofit/>
          </a:bodyPr>
          <a:lstStyle/>
          <a:p>
            <a:r>
              <a:rPr lang="en-US" sz="5000"/>
              <a:t>  	</a:t>
            </a:r>
            <a:r>
              <a:rPr lang="en-US" sz="5000" b="1">
                <a:latin typeface="Arial" panose="020B0604020202020204" pitchFamily="34" charset="0"/>
                <a:cs typeface="Arial" panose="020B0604020202020204" pitchFamily="34" charset="0"/>
              </a:rPr>
              <a:t>EU strategy on the rights of the child </a:t>
            </a:r>
          </a:p>
        </p:txBody>
      </p:sp>
      <p:grpSp>
        <p:nvGrpSpPr>
          <p:cNvPr id="7" name="Group 13">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8"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7B51C18-794E-4A3E-AC76-ACF0C81C0FAA}"/>
              </a:ext>
            </a:extLst>
          </p:cNvPr>
          <p:cNvGraphicFramePr>
            <a:graphicFrameLocks noGrp="1"/>
          </p:cNvGraphicFramePr>
          <p:nvPr>
            <p:ph idx="1"/>
            <p:extLst>
              <p:ext uri="{D42A27DB-BD31-4B8C-83A1-F6EECF244321}">
                <p14:modId xmlns:p14="http://schemas.microsoft.com/office/powerpoint/2010/main" val="4071964553"/>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095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85362"/>
            <a:ext cx="5291468" cy="49726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6C0E8-B5A6-EB4B-969E-5DD4E7367912}"/>
              </a:ext>
            </a:extLst>
          </p:cNvPr>
          <p:cNvSpPr>
            <a:spLocks noGrp="1"/>
          </p:cNvSpPr>
          <p:nvPr>
            <p:ph type="title"/>
          </p:nvPr>
        </p:nvSpPr>
        <p:spPr>
          <a:xfrm>
            <a:off x="594360" y="2330906"/>
            <a:ext cx="3989642" cy="3734682"/>
          </a:xfrm>
        </p:spPr>
        <p:txBody>
          <a:bodyPr vert="horz" lIns="91440" tIns="45720" rIns="91440" bIns="45720" rtlCol="0" anchor="ctr">
            <a:normAutofit fontScale="90000"/>
          </a:bodyPr>
          <a:lstStyle/>
          <a:p>
            <a:r>
              <a:rPr lang="en-US" sz="5400" dirty="0"/>
              <a:t>     </a:t>
            </a:r>
            <a:r>
              <a:rPr lang="en-US" sz="5400" b="1" dirty="0"/>
              <a:t>EU strategy on the rights of the child – Six thematic areas</a:t>
            </a:r>
          </a:p>
        </p:txBody>
      </p:sp>
      <p:grpSp>
        <p:nvGrpSpPr>
          <p:cNvPr id="7" name="Group 13">
            <a:extLst>
              <a:ext uri="{FF2B5EF4-FFF2-40B4-BE49-F238E27FC236}">
                <a16:creationId xmlns:a16="http://schemas.microsoft.com/office/drawing/2014/main" id="{CC260CAB-FCE7-47B7-8B7D-A326A658F6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3520440"/>
            <a:ext cx="232963" cy="1340860"/>
            <a:chOff x="56167" y="3520440"/>
            <a:chExt cx="232963" cy="1340860"/>
          </a:xfrm>
        </p:grpSpPr>
        <p:sp>
          <p:nvSpPr>
            <p:cNvPr id="8" name="Rectangle 2">
              <a:extLst>
                <a:ext uri="{FF2B5EF4-FFF2-40B4-BE49-F238E27FC236}">
                  <a16:creationId xmlns:a16="http://schemas.microsoft.com/office/drawing/2014/main" id="{E6410A3A-D832-49BA-9193-7DE6BFFE42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409019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BDE23795-2BBE-4301-80BF-94B61D447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9019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4D7AFE78-1A1C-4C87-A87C-0A4DCD3F9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94808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59">
              <a:extLst>
                <a:ext uri="{FF2B5EF4-FFF2-40B4-BE49-F238E27FC236}">
                  <a16:creationId xmlns:a16="http://schemas.microsoft.com/office/drawing/2014/main" id="{4AD26F16-665C-4276-AF76-929BAE7E4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94808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a:extLst>
                <a:ext uri="{FF2B5EF4-FFF2-40B4-BE49-F238E27FC236}">
                  <a16:creationId xmlns:a16="http://schemas.microsoft.com/office/drawing/2014/main" id="{71D467C7-AA32-4440-9977-A2BC7BCB8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8059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59">
              <a:extLst>
                <a:ext uri="{FF2B5EF4-FFF2-40B4-BE49-F238E27FC236}">
                  <a16:creationId xmlns:a16="http://schemas.microsoft.com/office/drawing/2014/main" id="{1D95AA41-628D-4718-9CAF-2CB1719B5B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059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8040D312-E9CC-49F8-9444-124EC608CD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66385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9C4C3664-1FC3-4DA1-B05A-603E7730F7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6385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
              <a:extLst>
                <a:ext uri="{FF2B5EF4-FFF2-40B4-BE49-F238E27FC236}">
                  <a16:creationId xmlns:a16="http://schemas.microsoft.com/office/drawing/2014/main" id="{01FD9347-E17B-4E3B-AF76-1AD18742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52174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59">
              <a:extLst>
                <a:ext uri="{FF2B5EF4-FFF2-40B4-BE49-F238E27FC236}">
                  <a16:creationId xmlns:a16="http://schemas.microsoft.com/office/drawing/2014/main" id="{38A55E7D-3445-4AD8-94C6-A722551CC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52174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C61DABF6-8132-443D-AE5F-61F574B6D5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480076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95CC0358-CC0F-4C6C-9469-28F3884D2C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0076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FB108B32-CC61-4F92-B33A-1D544483EB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46586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28D10E76-E6A1-49A1-970C-72E5651663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6586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3E311B76-3BAE-40C5-B569-8E267B5A1A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451654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51837AE-2D6D-4DB2-BD19-33614F9AF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51654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B383AA71-8FF9-4477-A61D-0D7BCCEB0D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437442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8F27BF38-696D-4F03-905E-D6C69D559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37442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E95A14DC-40DC-48EE-ABB2-835F93DB81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423231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B3EA0436-F77D-4226-8A21-0B6DCCCA45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23231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5852160" cy="3566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0E7C535-4C0A-4589-9D06-DFE752F7D453}"/>
              </a:ext>
            </a:extLst>
          </p:cNvPr>
          <p:cNvGraphicFramePr>
            <a:graphicFrameLocks noGrp="1"/>
          </p:cNvGraphicFramePr>
          <p:nvPr>
            <p:ph idx="1"/>
            <p:extLst>
              <p:ext uri="{D42A27DB-BD31-4B8C-83A1-F6EECF244321}">
                <p14:modId xmlns:p14="http://schemas.microsoft.com/office/powerpoint/2010/main" val="3853439536"/>
              </p:ext>
            </p:extLst>
          </p:nvPr>
        </p:nvGraphicFramePr>
        <p:xfrm>
          <a:off x="4757738" y="231006"/>
          <a:ext cx="6596061"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8B5D9F46-68CE-4E44-936E-793B6F0EB128}"/>
              </a:ext>
            </a:extLst>
          </p:cNvPr>
          <p:cNvSpPr txBox="1"/>
          <p:nvPr/>
        </p:nvSpPr>
        <p:spPr>
          <a:xfrm>
            <a:off x="4757738" y="477202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4217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11">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13">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Rectangle 18">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4B5D805-2887-C848-B06E-4F25D16237F8}"/>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	</a:t>
            </a:r>
            <a:r>
              <a:rPr lang="en-US" sz="4000">
                <a:solidFill>
                  <a:srgbClr val="FFFFFF"/>
                </a:solidFill>
                <a:latin typeface="Arial" panose="020B0604020202020204" pitchFamily="34" charset="0"/>
                <a:cs typeface="Arial" panose="020B0604020202020204" pitchFamily="34" charset="0"/>
              </a:rPr>
              <a:t> Child Guarantee – the ambition</a:t>
            </a:r>
          </a:p>
        </p:txBody>
      </p:sp>
      <p:sp>
        <p:nvSpPr>
          <p:cNvPr id="3" name="Content Placeholder 2">
            <a:extLst>
              <a:ext uri="{FF2B5EF4-FFF2-40B4-BE49-F238E27FC236}">
                <a16:creationId xmlns:a16="http://schemas.microsoft.com/office/drawing/2014/main" id="{D9A48774-B81B-E443-8AF7-49240E35C47C}"/>
              </a:ext>
            </a:extLst>
          </p:cNvPr>
          <p:cNvSpPr>
            <a:spLocks noGrp="1"/>
          </p:cNvSpPr>
          <p:nvPr>
            <p:ph idx="1"/>
          </p:nvPr>
        </p:nvSpPr>
        <p:spPr>
          <a:xfrm>
            <a:off x="1424904" y="2494450"/>
            <a:ext cx="4053545" cy="3563159"/>
          </a:xfrm>
        </p:spPr>
        <p:txBody>
          <a:bodyPr>
            <a:normAutofit/>
          </a:bodyPr>
          <a:lstStyle/>
          <a:p>
            <a:pPr marL="0" indent="0">
              <a:buNone/>
            </a:pPr>
            <a:r>
              <a:rPr lang="en-US" sz="2400">
                <a:latin typeface="Arial" panose="020B0604020202020204" pitchFamily="34" charset="0"/>
                <a:cs typeface="Arial" panose="020B0604020202020204" pitchFamily="34" charset="0"/>
              </a:rPr>
              <a:t>“Every child in Europe at risk of poverty (including refugee children) has access to free healthcare, free education, free childcare, decent housing and adequate nutrition.” (European Parliament)</a:t>
            </a:r>
            <a:endParaRPr lang="en-US" sz="2400" dirty="0"/>
          </a:p>
        </p:txBody>
      </p:sp>
      <p:pic>
        <p:nvPicPr>
          <p:cNvPr id="7" name="Picture 6" descr="A picture containing text, accessory&#10;&#10;Description automatically generated">
            <a:extLst>
              <a:ext uri="{FF2B5EF4-FFF2-40B4-BE49-F238E27FC236}">
                <a16:creationId xmlns:a16="http://schemas.microsoft.com/office/drawing/2014/main" id="{E2B79895-66C2-604B-89DC-34E47FC5A209}"/>
              </a:ext>
            </a:extLst>
          </p:cNvPr>
          <p:cNvPicPr>
            <a:picLocks noChangeAspect="1"/>
          </p:cNvPicPr>
          <p:nvPr/>
        </p:nvPicPr>
        <p:blipFill rotWithShape="1">
          <a:blip r:embed="rId2"/>
          <a:srcRect l="9465" r="15763" b="2"/>
          <a:stretch/>
        </p:blipFill>
        <p:spPr>
          <a:xfrm>
            <a:off x="6585105" y="2494237"/>
            <a:ext cx="4802404" cy="2095501"/>
          </a:xfrm>
          <a:prstGeom prst="rect">
            <a:avLst/>
          </a:prstGeom>
        </p:spPr>
      </p:pic>
    </p:spTree>
    <p:extLst>
      <p:ext uri="{BB962C8B-B14F-4D97-AF65-F5344CB8AC3E}">
        <p14:creationId xmlns:p14="http://schemas.microsoft.com/office/powerpoint/2010/main" val="703629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A93EE5F-2549-194C-9FE9-9ECD822D8782}"/>
              </a:ext>
            </a:extLst>
          </p:cNvPr>
          <p:cNvSpPr>
            <a:spLocks noGrp="1"/>
          </p:cNvSpPr>
          <p:nvPr>
            <p:ph type="title"/>
          </p:nvPr>
        </p:nvSpPr>
        <p:spPr>
          <a:xfrm>
            <a:off x="958506" y="800392"/>
            <a:ext cx="10264697" cy="1212102"/>
          </a:xfrm>
        </p:spPr>
        <p:txBody>
          <a:bodyPr>
            <a:normAutofit/>
          </a:bodyPr>
          <a:lstStyle/>
          <a:p>
            <a:r>
              <a:rPr lang="en-US" sz="4000">
                <a:solidFill>
                  <a:srgbClr val="FFFFFF"/>
                </a:solidFill>
                <a:latin typeface="Arial" panose="020B0604020202020204" pitchFamily="34" charset="0"/>
                <a:cs typeface="Arial" panose="020B0604020202020204" pitchFamily="34" charset="0"/>
              </a:rPr>
              <a:t>     European Commission’s proposal</a:t>
            </a:r>
          </a:p>
        </p:txBody>
      </p:sp>
      <p:sp>
        <p:nvSpPr>
          <p:cNvPr id="3" name="Content Placeholder 2">
            <a:extLst>
              <a:ext uri="{FF2B5EF4-FFF2-40B4-BE49-F238E27FC236}">
                <a16:creationId xmlns:a16="http://schemas.microsoft.com/office/drawing/2014/main" id="{CCB2226B-812F-2940-BD8E-D04D191AF7D9}"/>
              </a:ext>
            </a:extLst>
          </p:cNvPr>
          <p:cNvSpPr>
            <a:spLocks noGrp="1"/>
          </p:cNvSpPr>
          <p:nvPr>
            <p:ph idx="1"/>
          </p:nvPr>
        </p:nvSpPr>
        <p:spPr>
          <a:xfrm>
            <a:off x="1367624" y="2490436"/>
            <a:ext cx="9708995" cy="3567173"/>
          </a:xfrm>
        </p:spPr>
        <p:txBody>
          <a:bodyPr anchor="ctr">
            <a:normAutofit/>
          </a:bodyPr>
          <a:lstStyle/>
          <a:p>
            <a:r>
              <a:rPr lang="en-US" sz="2400"/>
              <a:t>24 March 2021 The European Commission launched its proposal for a Council recommendation establishing the Child Guarantee –( the Commission proposes action to uphold child rights and support children in need, Employment, Social Affairs &amp; Inclusion (https://ec.europa.eu/social/main.jsp?catId=1428&amp;langId=en)</a:t>
            </a:r>
          </a:p>
        </p:txBody>
      </p:sp>
    </p:spTree>
    <p:extLst>
      <p:ext uri="{BB962C8B-B14F-4D97-AF65-F5344CB8AC3E}">
        <p14:creationId xmlns:p14="http://schemas.microsoft.com/office/powerpoint/2010/main" val="332199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5D81C6-2621-DA4B-9F48-BC9F8D5ACBAA}"/>
              </a:ext>
            </a:extLst>
          </p:cNvPr>
          <p:cNvSpPr>
            <a:spLocks noGrp="1"/>
          </p:cNvSpPr>
          <p:nvPr>
            <p:ph type="title"/>
          </p:nvPr>
        </p:nvSpPr>
        <p:spPr>
          <a:xfrm>
            <a:off x="838200" y="557189"/>
            <a:ext cx="3374136" cy="5567891"/>
          </a:xfrm>
        </p:spPr>
        <p:txBody>
          <a:bodyPr>
            <a:normAutofit/>
          </a:bodyPr>
          <a:lstStyle/>
          <a:p>
            <a:r>
              <a:rPr lang="en-US" sz="4800"/>
              <a:t>			</a:t>
            </a:r>
            <a:r>
              <a:rPr lang="en-US" sz="4800" b="1">
                <a:latin typeface="Arial" panose="020B0604020202020204" pitchFamily="34" charset="0"/>
                <a:cs typeface="Arial" panose="020B0604020202020204" pitchFamily="34" charset="0"/>
              </a:rPr>
              <a:t>Origins and Context</a:t>
            </a:r>
          </a:p>
        </p:txBody>
      </p:sp>
      <p:graphicFrame>
        <p:nvGraphicFramePr>
          <p:cNvPr id="5" name="Content Placeholder 2">
            <a:extLst>
              <a:ext uri="{FF2B5EF4-FFF2-40B4-BE49-F238E27FC236}">
                <a16:creationId xmlns:a16="http://schemas.microsoft.com/office/drawing/2014/main" id="{A40E3789-DBAF-4AE9-8D67-760B57FB7CEB}"/>
              </a:ext>
            </a:extLst>
          </p:cNvPr>
          <p:cNvGraphicFramePr>
            <a:graphicFrameLocks noGrp="1"/>
          </p:cNvGraphicFramePr>
          <p:nvPr>
            <p:ph idx="1"/>
            <p:extLst>
              <p:ext uri="{D42A27DB-BD31-4B8C-83A1-F6EECF244321}">
                <p14:modId xmlns:p14="http://schemas.microsoft.com/office/powerpoint/2010/main" val="253263920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22514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1854</Words>
  <Application>Microsoft Office PowerPoint</Application>
  <PresentationFormat>Widescreen</PresentationFormat>
  <Paragraphs>106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vt:lpstr>
      <vt:lpstr>Calibri</vt:lpstr>
      <vt:lpstr>Calibri Light</vt:lpstr>
      <vt:lpstr>Lato</vt:lpstr>
      <vt:lpstr>Office Theme</vt:lpstr>
      <vt:lpstr>PowerPoint Presentation</vt:lpstr>
      <vt:lpstr>Child Rights and Child Guarantee</vt:lpstr>
      <vt:lpstr>   Children in Europe</vt:lpstr>
      <vt:lpstr>       EU strategy on the rights of the child </vt:lpstr>
      <vt:lpstr>   EU strategy on the rights of the child </vt:lpstr>
      <vt:lpstr>     EU strategy on the rights of the child – Six thematic areas</vt:lpstr>
      <vt:lpstr>  Child Guarantee – the ambition</vt:lpstr>
      <vt:lpstr>     European Commission’s proposal</vt:lpstr>
      <vt:lpstr>   Origins and Context</vt:lpstr>
      <vt:lpstr>   Origins and Context</vt:lpstr>
      <vt:lpstr>Preparation for the Child Guarantee: Feasibility Study, Phase 1 (2018-2020) </vt:lpstr>
      <vt:lpstr>Preparation for the Child Guarantee: Feasibility Study, Phase 1 (2018-2020) </vt:lpstr>
      <vt:lpstr>  Preparation for the Child Guarantee: Feasibility Study, Phase 2 (2020-2021)</vt:lpstr>
      <vt:lpstr>  EU Alliance for Investing in Children recommendations </vt:lpstr>
      <vt:lpstr>EU Alliance for Investing in Children recommendations</vt:lpstr>
      <vt:lpstr>Further recommendations for consideration</vt:lpstr>
      <vt:lpstr>Further recommendations for consideration</vt:lpstr>
      <vt:lpstr>Further recommendations for consideration</vt:lpstr>
      <vt:lpstr>  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Rights and Child Guarantee</dc:title>
  <dc:creator>Mária Herczog</dc:creator>
  <cp:lastModifiedBy>Susan Yingling</cp:lastModifiedBy>
  <cp:revision>4</cp:revision>
  <dcterms:created xsi:type="dcterms:W3CDTF">2021-05-03T02:56:44Z</dcterms:created>
  <dcterms:modified xsi:type="dcterms:W3CDTF">2022-03-17T14:13:47Z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A3330CA9-F545-4E7F-9F39-7F0BDC1CE26A</vt:lpwstr>
  </property>
  <property fmtid="{D5CDD505-2E9C-101B-9397-08002B2CF9AE}" pid="3" name="ArticulatePath">
    <vt:lpwstr>May4ChildRightsppt</vt:lpwstr>
  </property>
</Properties>
</file>